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87" r:id="rId4"/>
    <p:sldId id="264" r:id="rId5"/>
    <p:sldId id="285" r:id="rId6"/>
    <p:sldId id="263" r:id="rId7"/>
    <p:sldId id="262" r:id="rId8"/>
    <p:sldId id="271" r:id="rId9"/>
    <p:sldId id="270" r:id="rId10"/>
    <p:sldId id="277" r:id="rId11"/>
    <p:sldId id="278" r:id="rId12"/>
    <p:sldId id="275" r:id="rId13"/>
    <p:sldId id="288" r:id="rId14"/>
    <p:sldId id="258" r:id="rId15"/>
    <p:sldId id="259" r:id="rId16"/>
    <p:sldId id="289" r:id="rId17"/>
    <p:sldId id="260" r:id="rId18"/>
    <p:sldId id="302" r:id="rId19"/>
    <p:sldId id="261" r:id="rId20"/>
    <p:sldId id="273" r:id="rId21"/>
    <p:sldId id="281" r:id="rId22"/>
    <p:sldId id="301" r:id="rId23"/>
    <p:sldId id="291" r:id="rId24"/>
    <p:sldId id="286" r:id="rId25"/>
    <p:sldId id="267" r:id="rId26"/>
    <p:sldId id="292" r:id="rId27"/>
    <p:sldId id="268" r:id="rId28"/>
    <p:sldId id="290" r:id="rId29"/>
    <p:sldId id="265" r:id="rId30"/>
    <p:sldId id="266" r:id="rId31"/>
    <p:sldId id="300" r:id="rId32"/>
    <p:sldId id="295" r:id="rId33"/>
    <p:sldId id="279" r:id="rId34"/>
    <p:sldId id="297" r:id="rId35"/>
    <p:sldId id="303" r:id="rId36"/>
    <p:sldId id="304" r:id="rId37"/>
    <p:sldId id="305" r:id="rId38"/>
    <p:sldId id="306" r:id="rId39"/>
    <p:sldId id="307" r:id="rId40"/>
    <p:sldId id="28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ex van de Vosse" initials="AvdV [7]" lastIdx="1" clrIdx="6">
    <p:extLst/>
  </p:cmAuthor>
  <p:cmAuthor id="1" name="Alex van de Vosse" initials="AvdV" lastIdx="1" clrIdx="0">
    <p:extLst/>
  </p:cmAuthor>
  <p:cmAuthor id="8" name="Alex van de Vosse" initials="AvdV [8]" lastIdx="1" clrIdx="7">
    <p:extLst/>
  </p:cmAuthor>
  <p:cmAuthor id="2" name="Alex van de Vosse" initials="AvdV [2]" lastIdx="1" clrIdx="1">
    <p:extLst/>
  </p:cmAuthor>
  <p:cmAuthor id="3" name="Alex van de Vosse" initials="AvdV [3]" lastIdx="1" clrIdx="2">
    <p:extLst/>
  </p:cmAuthor>
  <p:cmAuthor id="4" name="Alex van de Vosse" initials="AvdV [4]" lastIdx="1" clrIdx="3">
    <p:extLst/>
  </p:cmAuthor>
  <p:cmAuthor id="5" name="Alex van de Vosse" initials="AvdV [5]" lastIdx="1" clrIdx="4">
    <p:extLst/>
  </p:cmAuthor>
  <p:cmAuthor id="6" name="Alex van de Vosse" initials="AvdV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autoAdjust="0"/>
    <p:restoredTop sz="94660"/>
  </p:normalViewPr>
  <p:slideViewPr>
    <p:cSldViewPr snapToGrid="0">
      <p:cViewPr varScale="1">
        <p:scale>
          <a:sx n="120" d="100"/>
          <a:sy n="120"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44BD7-F73C-4A9F-9A94-D185DE6836D8}" type="datetimeFigureOut">
              <a:rPr lang="nl-NL" smtClean="0"/>
              <a:t>2-10-2017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D821-EA2D-41E1-B82E-E08AEF542A6A}" type="slidenum">
              <a:rPr lang="nl-NL" smtClean="0"/>
              <a:t>‹nr.›</a:t>
            </a:fld>
            <a:endParaRPr lang="nl-NL"/>
          </a:p>
        </p:txBody>
      </p:sp>
    </p:spTree>
    <p:extLst>
      <p:ext uri="{BB962C8B-B14F-4D97-AF65-F5344CB8AC3E}">
        <p14:creationId xmlns:p14="http://schemas.microsoft.com/office/powerpoint/2010/main" val="290112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CC5134C8-16B0-4037-81CA-BDE173F208E8}" type="datetime1">
              <a:rPr lang="en-US" smtClean="0"/>
              <a:t>10/2/2017</a:t>
            </a:fld>
            <a:endParaRPr lang="en-US" dirty="0"/>
          </a:p>
        </p:txBody>
      </p:sp>
      <p:sp>
        <p:nvSpPr>
          <p:cNvPr id="5" name="Footer Placeholder 4"/>
          <p:cNvSpPr>
            <a:spLocks noGrp="1"/>
          </p:cNvSpPr>
          <p:nvPr>
            <p:ph type="ftr" sz="quarter" idx="11"/>
          </p:nvPr>
        </p:nvSpPr>
        <p:spPr/>
        <p:txBody>
          <a:bodyPr/>
          <a:lstStyle/>
          <a:p>
            <a:r>
              <a:rPr lang="nl-NL"/>
              <a:t>Bijeenkomst leiders en trainers 2014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AC113290-A4D0-4157-8F23-505124B2A476}" type="datetime1">
              <a:rPr lang="en-US" smtClean="0"/>
              <a:t>10/2/2017</a:t>
            </a:fld>
            <a:endParaRPr lang="en-US" dirty="0"/>
          </a:p>
        </p:txBody>
      </p:sp>
      <p:sp>
        <p:nvSpPr>
          <p:cNvPr id="6" name="Footer Placeholder 5"/>
          <p:cNvSpPr>
            <a:spLocks noGrp="1"/>
          </p:cNvSpPr>
          <p:nvPr>
            <p:ph type="ftr" sz="quarter" idx="11"/>
          </p:nvPr>
        </p:nvSpPr>
        <p:spPr/>
        <p:txBody>
          <a:bodyPr/>
          <a:lstStyle/>
          <a:p>
            <a:r>
              <a:rPr lang="nl-NL"/>
              <a:t>Bijeenkomst leiders en trainers 2014</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4" name="Date Placeholder 3"/>
          <p:cNvSpPr>
            <a:spLocks noGrp="1"/>
          </p:cNvSpPr>
          <p:nvPr>
            <p:ph type="dt" sz="half" idx="10"/>
          </p:nvPr>
        </p:nvSpPr>
        <p:spPr/>
        <p:txBody>
          <a:bodyPr/>
          <a:lstStyle/>
          <a:p>
            <a:fld id="{68848F3D-9E5C-4F03-8D84-E92971782101}" type="datetime1">
              <a:rPr lang="en-US" smtClean="0"/>
              <a:t>10/2/2017</a:t>
            </a:fld>
            <a:endParaRPr lang="en-US" dirty="0"/>
          </a:p>
        </p:txBody>
      </p:sp>
      <p:sp>
        <p:nvSpPr>
          <p:cNvPr id="5" name="Footer Placeholder 4"/>
          <p:cNvSpPr>
            <a:spLocks noGrp="1"/>
          </p:cNvSpPr>
          <p:nvPr>
            <p:ph type="ftr" sz="quarter" idx="11"/>
          </p:nvPr>
        </p:nvSpPr>
        <p:spPr/>
        <p:txBody>
          <a:bodyPr/>
          <a:lstStyle/>
          <a:p>
            <a:r>
              <a:rPr lang="nl-NL"/>
              <a:t>Bijeenkomst leiders en trainers 2014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de stijl te bewerken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4" name="Date Placeholder 3"/>
          <p:cNvSpPr>
            <a:spLocks noGrp="1"/>
          </p:cNvSpPr>
          <p:nvPr>
            <p:ph type="dt" sz="half" idx="10"/>
          </p:nvPr>
        </p:nvSpPr>
        <p:spPr/>
        <p:txBody>
          <a:bodyPr/>
          <a:lstStyle/>
          <a:p>
            <a:fld id="{35B88AF5-3D1E-4837-9D1B-7754FAC27769}" type="datetime1">
              <a:rPr lang="en-US" smtClean="0"/>
              <a:t>10/2/2017</a:t>
            </a:fld>
            <a:endParaRPr lang="en-US" dirty="0"/>
          </a:p>
        </p:txBody>
      </p:sp>
      <p:sp>
        <p:nvSpPr>
          <p:cNvPr id="5" name="Footer Placeholder 4"/>
          <p:cNvSpPr>
            <a:spLocks noGrp="1"/>
          </p:cNvSpPr>
          <p:nvPr>
            <p:ph type="ftr" sz="quarter" idx="11"/>
          </p:nvPr>
        </p:nvSpPr>
        <p:spPr/>
        <p:txBody>
          <a:bodyPr/>
          <a:lstStyle/>
          <a:p>
            <a:r>
              <a:rPr lang="nl-NL"/>
              <a:t>Bijeenkomst leiders en trainers 2014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7A862639-7EDD-4E79-94D1-B1B0335C443D}" type="datetime1">
              <a:rPr lang="en-US" smtClean="0"/>
              <a:t>10/2/2017</a:t>
            </a:fld>
            <a:endParaRPr lang="en-US" dirty="0"/>
          </a:p>
        </p:txBody>
      </p:sp>
      <p:sp>
        <p:nvSpPr>
          <p:cNvPr id="5" name="Footer Placeholder 4"/>
          <p:cNvSpPr>
            <a:spLocks noGrp="1"/>
          </p:cNvSpPr>
          <p:nvPr>
            <p:ph type="ftr" sz="quarter" idx="11"/>
          </p:nvPr>
        </p:nvSpPr>
        <p:spPr/>
        <p:txBody>
          <a:bodyPr/>
          <a:lstStyle/>
          <a:p>
            <a:r>
              <a:rPr lang="nl-NL"/>
              <a:t>Bijeenkomst leiders en trainers 2014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14F8C7-EB58-4CA8-A393-0AF11C1083EB}" type="datetime1">
              <a:rPr lang="en-US" smtClean="0"/>
              <a:t>10/2/2017</a:t>
            </a:fld>
            <a:endParaRPr lang="en-US" dirty="0"/>
          </a:p>
        </p:txBody>
      </p:sp>
      <p:sp>
        <p:nvSpPr>
          <p:cNvPr id="4" name="Footer Placeholder 4"/>
          <p:cNvSpPr>
            <a:spLocks noGrp="1"/>
          </p:cNvSpPr>
          <p:nvPr>
            <p:ph type="ftr" sz="quarter" idx="11"/>
          </p:nvPr>
        </p:nvSpPr>
        <p:spPr/>
        <p:txBody>
          <a:bodyPr/>
          <a:lstStyle/>
          <a:p>
            <a:r>
              <a:rPr lang="nl-NL"/>
              <a:t>Bijeenkomst leiders en trainers 2014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F72D9A-4AB3-40E5-A618-EF3BC2A56B86}" type="datetime1">
              <a:rPr lang="en-US" smtClean="0"/>
              <a:t>10/2/2017</a:t>
            </a:fld>
            <a:endParaRPr lang="en-US" dirty="0"/>
          </a:p>
        </p:txBody>
      </p:sp>
      <p:sp>
        <p:nvSpPr>
          <p:cNvPr id="4" name="Footer Placeholder 4"/>
          <p:cNvSpPr>
            <a:spLocks noGrp="1"/>
          </p:cNvSpPr>
          <p:nvPr>
            <p:ph type="ftr" sz="quarter" idx="11"/>
          </p:nvPr>
        </p:nvSpPr>
        <p:spPr/>
        <p:txBody>
          <a:bodyPr/>
          <a:lstStyle/>
          <a:p>
            <a:r>
              <a:rPr lang="nl-NL"/>
              <a:t>Bijeenkomst leiders en trainers 2014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7F4AEEE-B6F6-4A02-A8B4-3A630DBA1473}" type="datetime1">
              <a:rPr lang="en-US" smtClean="0"/>
              <a:t>10/2/2017</a:t>
            </a:fld>
            <a:endParaRPr lang="en-US" dirty="0"/>
          </a:p>
        </p:txBody>
      </p:sp>
      <p:sp>
        <p:nvSpPr>
          <p:cNvPr id="5" name="Footer Placeholder 4"/>
          <p:cNvSpPr>
            <a:spLocks noGrp="1"/>
          </p:cNvSpPr>
          <p:nvPr>
            <p:ph type="ftr" sz="quarter" idx="11"/>
          </p:nvPr>
        </p:nvSpPr>
        <p:spPr/>
        <p:txBody>
          <a:bodyPr/>
          <a:lstStyle/>
          <a:p>
            <a:r>
              <a:rPr lang="nl-NL"/>
              <a:t>Bijeenkomst leiders en trainers 2014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60E650F-1307-41DB-97D9-D40744F96992}" type="datetime1">
              <a:rPr lang="en-US" smtClean="0"/>
              <a:t>10/2/2017</a:t>
            </a:fld>
            <a:endParaRPr lang="en-US" dirty="0"/>
          </a:p>
        </p:txBody>
      </p:sp>
      <p:sp>
        <p:nvSpPr>
          <p:cNvPr id="5" name="Footer Placeholder 4"/>
          <p:cNvSpPr>
            <a:spLocks noGrp="1"/>
          </p:cNvSpPr>
          <p:nvPr>
            <p:ph type="ftr" sz="quarter" idx="11"/>
          </p:nvPr>
        </p:nvSpPr>
        <p:spPr/>
        <p:txBody>
          <a:bodyPr/>
          <a:lstStyle/>
          <a:p>
            <a:r>
              <a:rPr lang="nl-NL"/>
              <a:t>Bijeenkomst leiders en trainers 2014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60FD9AA-E5BA-43AF-8274-406F61F440F6}" type="datetime1">
              <a:rPr lang="en-US" smtClean="0"/>
              <a:t>10/2/2017</a:t>
            </a:fld>
            <a:endParaRPr lang="en-US" dirty="0"/>
          </a:p>
        </p:txBody>
      </p:sp>
      <p:sp>
        <p:nvSpPr>
          <p:cNvPr id="5" name="Footer Placeholder 4"/>
          <p:cNvSpPr>
            <a:spLocks noGrp="1"/>
          </p:cNvSpPr>
          <p:nvPr>
            <p:ph type="ftr" sz="quarter" idx="11"/>
          </p:nvPr>
        </p:nvSpPr>
        <p:spPr/>
        <p:txBody>
          <a:bodyPr/>
          <a:lstStyle/>
          <a:p>
            <a:r>
              <a:rPr lang="nl-NL"/>
              <a:t>Bijeenkomst leiders en trainers 2014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A12A54F3-33BC-44BF-B363-0155433C39EB}" type="datetime1">
              <a:rPr lang="en-US" smtClean="0"/>
              <a:t>10/2/2017</a:t>
            </a:fld>
            <a:endParaRPr lang="en-US" dirty="0"/>
          </a:p>
        </p:txBody>
      </p:sp>
      <p:sp>
        <p:nvSpPr>
          <p:cNvPr id="5" name="Footer Placeholder 4"/>
          <p:cNvSpPr>
            <a:spLocks noGrp="1"/>
          </p:cNvSpPr>
          <p:nvPr>
            <p:ph type="ftr" sz="quarter" idx="11"/>
          </p:nvPr>
        </p:nvSpPr>
        <p:spPr/>
        <p:txBody>
          <a:bodyPr/>
          <a:lstStyle/>
          <a:p>
            <a:r>
              <a:rPr lang="nl-NL"/>
              <a:t>Bijeenkomst leiders en trainers 2014</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E3872C2-05D3-4440-88F1-58E57CA280D1}" type="datetime1">
              <a:rPr lang="en-US" smtClean="0"/>
              <a:t>10/2/2017</a:t>
            </a:fld>
            <a:endParaRPr lang="en-US" dirty="0"/>
          </a:p>
        </p:txBody>
      </p:sp>
      <p:sp>
        <p:nvSpPr>
          <p:cNvPr id="6" name="Footer Placeholder 5"/>
          <p:cNvSpPr>
            <a:spLocks noGrp="1"/>
          </p:cNvSpPr>
          <p:nvPr>
            <p:ph type="ftr" sz="quarter" idx="11"/>
          </p:nvPr>
        </p:nvSpPr>
        <p:spPr/>
        <p:txBody>
          <a:bodyPr/>
          <a:lstStyle/>
          <a:p>
            <a:r>
              <a:rPr lang="nl-NL"/>
              <a:t>Bijeenkomst leiders en trainers 2014</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AD6082B-9DCE-4B39-A46F-835F6B3E6B0D}" type="datetime1">
              <a:rPr lang="en-US" smtClean="0"/>
              <a:t>10/2/2017</a:t>
            </a:fld>
            <a:endParaRPr lang="en-US" dirty="0"/>
          </a:p>
        </p:txBody>
      </p:sp>
      <p:sp>
        <p:nvSpPr>
          <p:cNvPr id="8" name="Footer Placeholder 7"/>
          <p:cNvSpPr>
            <a:spLocks noGrp="1"/>
          </p:cNvSpPr>
          <p:nvPr>
            <p:ph type="ftr" sz="quarter" idx="11"/>
          </p:nvPr>
        </p:nvSpPr>
        <p:spPr/>
        <p:txBody>
          <a:bodyPr/>
          <a:lstStyle/>
          <a:p>
            <a:r>
              <a:rPr lang="nl-NL"/>
              <a:t>Bijeenkomst leiders en trainers 2014</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7" name="Date Placeholder 2"/>
          <p:cNvSpPr>
            <a:spLocks noGrp="1"/>
          </p:cNvSpPr>
          <p:nvPr>
            <p:ph type="dt" sz="half" idx="10"/>
          </p:nvPr>
        </p:nvSpPr>
        <p:spPr/>
        <p:txBody>
          <a:bodyPr/>
          <a:lstStyle/>
          <a:p>
            <a:fld id="{29C93ABC-3EA0-4780-8A4A-E1F5ED3B0EFD}" type="datetime1">
              <a:rPr lang="en-US" smtClean="0"/>
              <a:t>10/2/2017</a:t>
            </a:fld>
            <a:endParaRPr lang="en-US" dirty="0"/>
          </a:p>
        </p:txBody>
      </p:sp>
      <p:sp>
        <p:nvSpPr>
          <p:cNvPr id="5" name="Footer Placeholder 3"/>
          <p:cNvSpPr>
            <a:spLocks noGrp="1"/>
          </p:cNvSpPr>
          <p:nvPr>
            <p:ph type="ftr" sz="quarter" idx="11"/>
          </p:nvPr>
        </p:nvSpPr>
        <p:spPr/>
        <p:txBody>
          <a:bodyPr/>
          <a:lstStyle/>
          <a:p>
            <a:r>
              <a:rPr lang="nl-NL"/>
              <a:t>Bijeenkomst leiders en trainers 2014</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79EB348-7FBB-49DF-8786-75FF03ADBC5D}" type="datetime1">
              <a:rPr lang="en-US" smtClean="0"/>
              <a:t>10/2/2017</a:t>
            </a:fld>
            <a:endParaRPr lang="en-US" dirty="0"/>
          </a:p>
        </p:txBody>
      </p:sp>
      <p:sp>
        <p:nvSpPr>
          <p:cNvPr id="5" name="Footer Placeholder 2"/>
          <p:cNvSpPr>
            <a:spLocks noGrp="1"/>
          </p:cNvSpPr>
          <p:nvPr>
            <p:ph type="ftr" sz="quarter" idx="11"/>
          </p:nvPr>
        </p:nvSpPr>
        <p:spPr/>
        <p:txBody>
          <a:bodyPr/>
          <a:lstStyle/>
          <a:p>
            <a:r>
              <a:rPr lang="nl-NL"/>
              <a:t>Bijeenkomst leiders en trainers 2014</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Date Placeholder 4"/>
          <p:cNvSpPr>
            <a:spLocks noGrp="1"/>
          </p:cNvSpPr>
          <p:nvPr>
            <p:ph type="dt" sz="half" idx="10"/>
          </p:nvPr>
        </p:nvSpPr>
        <p:spPr/>
        <p:txBody>
          <a:bodyPr/>
          <a:lstStyle/>
          <a:p>
            <a:fld id="{C5424F86-8371-40A2-8EC2-DA3771C29E12}" type="datetime1">
              <a:rPr lang="en-US" smtClean="0"/>
              <a:t>10/2/2017</a:t>
            </a:fld>
            <a:endParaRPr lang="en-US" dirty="0"/>
          </a:p>
        </p:txBody>
      </p:sp>
      <p:sp>
        <p:nvSpPr>
          <p:cNvPr id="5" name="Footer Placeholder 5"/>
          <p:cNvSpPr>
            <a:spLocks noGrp="1"/>
          </p:cNvSpPr>
          <p:nvPr>
            <p:ph type="ftr" sz="quarter" idx="11"/>
          </p:nvPr>
        </p:nvSpPr>
        <p:spPr/>
        <p:txBody>
          <a:bodyPr/>
          <a:lstStyle/>
          <a:p>
            <a:r>
              <a:rPr lang="nl-NL"/>
              <a:t>Bijeenkomst leiders en trainers 2014</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8636AB52-B91F-46EA-9E90-AB4FFADFB5DB}" type="datetime1">
              <a:rPr lang="en-US" smtClean="0"/>
              <a:t>10/2/2017</a:t>
            </a:fld>
            <a:endParaRPr lang="en-US" dirty="0"/>
          </a:p>
        </p:txBody>
      </p:sp>
      <p:sp>
        <p:nvSpPr>
          <p:cNvPr id="6" name="Footer Placeholder 5"/>
          <p:cNvSpPr>
            <a:spLocks noGrp="1"/>
          </p:cNvSpPr>
          <p:nvPr>
            <p:ph type="ftr" sz="quarter" idx="11"/>
          </p:nvPr>
        </p:nvSpPr>
        <p:spPr/>
        <p:txBody>
          <a:bodyPr/>
          <a:lstStyle/>
          <a:p>
            <a:r>
              <a:rPr lang="nl-NL"/>
              <a:t>Bijeenkomst leiders en trainers 2014</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A832B6-AAEB-49EC-A901-6DA5A880FFCE}" type="datetime1">
              <a:rPr lang="en-US" smtClean="0"/>
              <a:t>10/2/2017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nl-NL"/>
              <a:t>Bijeenkomst leiders en trainers 2014</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mailto:clubhuis@bequick28.nl" TargetMode="External"/><Relationship Id="rId2" Type="http://schemas.openxmlformats.org/officeDocument/2006/relationships/hyperlink" Target="mailto:penningmeester@bequick28.nl"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kledingcommissie@bequick28.nl"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wedstrijden@bequick28.nl" TargetMode="External"/><Relationship Id="rId2" Type="http://schemas.openxmlformats.org/officeDocument/2006/relationships/hyperlink" Target="http://www.bequick28.nl/wedstrijden/programma-deze-week/"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bequick28.nl/club/lidmaatschap/aanmelden" TargetMode="Externa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bequick28.nl/wedstrijden/programma-deze-week/"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vrijwilligers@bequick28.nl" TargetMode="External"/><Relationship Id="rId2" Type="http://schemas.openxmlformats.org/officeDocument/2006/relationships/hyperlink" Target="http://www.bequick28.nl/club/vrijwilligers/teruggaaf-formulier/" TargetMode="Externa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webmaster@bequick28.nl"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bequick28.nl/club/lidmaatschap/wijzigingen" TargetMode="External"/><Relationship Id="rId2" Type="http://schemas.openxmlformats.org/officeDocument/2006/relationships/hyperlink" Target="http://www.bequick28.nl/club/lidmaatschap/afmelden"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mailto:ledenadministratie@bequick28.n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contributieadministratie@bequick28.nl" TargetMode="External"/><Relationship Id="rId2" Type="http://schemas.openxmlformats.org/officeDocument/2006/relationships/hyperlink" Target="http://www.bequick28.nl/club/lidmaatschap/contributie"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hyperlink" Target="mailto:contributie@bequick28.nl" TargetMode="External"/><Relationship Id="rId2" Type="http://schemas.openxmlformats.org/officeDocument/2006/relationships/hyperlink" Target="http://www.bequick28.nl/club/lidmaatschap/jeugdsportfonds"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bequick28.nl/club/sponsoring/sponsorinfo" TargetMode="External"/><Relationship Id="rId2" Type="http://schemas.openxmlformats.org/officeDocument/2006/relationships/hyperlink" Target="mailto:sponsoren@bequick28.nl"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bequick28.nl/club/normen-en-waarden/"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bequick28.nl/contactpersonen"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equick28.nl/activiteiten" TargetMode="External"/><Relationship Id="rId2" Type="http://schemas.openxmlformats.org/officeDocument/2006/relationships/hyperlink" Target="mailto:jandegunst@bequick28.nl"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jpg"/><Relationship Id="rId4" Type="http://schemas.openxmlformats.org/officeDocument/2006/relationships/hyperlink" Target="http://www.bequick28.nl/wedstrijden/bespreken-wedstrijdbespreekkam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Bijeenkomst leiders en trainers </a:t>
            </a:r>
          </a:p>
        </p:txBody>
      </p:sp>
      <p:sp>
        <p:nvSpPr>
          <p:cNvPr id="3" name="Ondertitel 2"/>
          <p:cNvSpPr>
            <a:spLocks noGrp="1"/>
          </p:cNvSpPr>
          <p:nvPr>
            <p:ph type="subTitle" idx="1"/>
          </p:nvPr>
        </p:nvSpPr>
        <p:spPr/>
        <p:txBody>
          <a:bodyPr/>
          <a:lstStyle/>
          <a:p>
            <a:pPr algn="r"/>
            <a:r>
              <a:rPr lang="nl-NL" dirty="0"/>
              <a:t>Seizoen 2017-2018</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45063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8103610" cy="1400530"/>
          </a:xfrm>
        </p:spPr>
        <p:txBody>
          <a:bodyPr/>
          <a:lstStyle/>
          <a:p>
            <a:r>
              <a:rPr lang="nl-NL" dirty="0"/>
              <a:t>EHBO / </a:t>
            </a:r>
            <a:r>
              <a:rPr lang="nl-NL" dirty="0" err="1"/>
              <a:t>Defibrilator</a:t>
            </a:r>
            <a:r>
              <a:rPr lang="nl-NL" dirty="0"/>
              <a:t> / Brancard</a:t>
            </a:r>
          </a:p>
        </p:txBody>
      </p:sp>
      <p:sp>
        <p:nvSpPr>
          <p:cNvPr id="3" name="Tijdelijke aanduiding voor inhoud 2"/>
          <p:cNvSpPr>
            <a:spLocks noGrp="1"/>
          </p:cNvSpPr>
          <p:nvPr>
            <p:ph idx="1"/>
          </p:nvPr>
        </p:nvSpPr>
        <p:spPr/>
        <p:txBody>
          <a:bodyPr>
            <a:normAutofit/>
          </a:bodyPr>
          <a:lstStyle/>
          <a:p>
            <a:r>
              <a:rPr lang="nl-NL" sz="1800" dirty="0"/>
              <a:t>In de kantine, achter de bar, hangt een </a:t>
            </a:r>
            <a:r>
              <a:rPr lang="nl-NL" sz="1800" dirty="0" err="1"/>
              <a:t>defibrilator</a:t>
            </a:r>
            <a:r>
              <a:rPr lang="nl-NL" sz="1800" dirty="0"/>
              <a:t>.</a:t>
            </a:r>
          </a:p>
          <a:p>
            <a:r>
              <a:rPr lang="nl-NL" sz="1800" dirty="0"/>
              <a:t>In het ballenhok hangt een brancard.</a:t>
            </a:r>
          </a:p>
          <a:p>
            <a:r>
              <a:rPr lang="nl-NL" sz="1800" dirty="0"/>
              <a:t>In de kantine, achter de bar, en in het </a:t>
            </a:r>
            <a:r>
              <a:rPr lang="nl-NL" sz="1800" dirty="0" err="1"/>
              <a:t>theehok</a:t>
            </a:r>
            <a:r>
              <a:rPr lang="nl-NL" sz="1800" dirty="0"/>
              <a:t> tussen kleedkamer 8 en 9 hangen verbandtrommels.</a:t>
            </a:r>
          </a:p>
          <a:p>
            <a:endParaRPr lang="nl-NL" sz="1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10</a:t>
            </a:fld>
            <a:endParaRPr lang="en-US" dirty="0"/>
          </a:p>
        </p:txBody>
      </p:sp>
      <p:pic>
        <p:nvPicPr>
          <p:cNvPr id="5" name="Afbeelding 4"/>
          <p:cNvPicPr>
            <a:picLocks noChangeAspect="1"/>
          </p:cNvPicPr>
          <p:nvPr/>
        </p:nvPicPr>
        <p:blipFill>
          <a:blip r:embed="rId3"/>
          <a:stretch>
            <a:fillRect/>
          </a:stretch>
        </p:blipFill>
        <p:spPr>
          <a:xfrm>
            <a:off x="5815914" y="5105275"/>
            <a:ext cx="2298356" cy="1773899"/>
          </a:xfrm>
          <a:prstGeom prst="rect">
            <a:avLst/>
          </a:prstGeom>
        </p:spPr>
      </p:pic>
      <p:pic>
        <p:nvPicPr>
          <p:cNvPr id="7" name="Afbeelding 6"/>
          <p:cNvPicPr>
            <a:picLocks noChangeAspect="1"/>
          </p:cNvPicPr>
          <p:nvPr/>
        </p:nvPicPr>
        <p:blipFill>
          <a:blip r:embed="rId4"/>
          <a:stretch>
            <a:fillRect/>
          </a:stretch>
        </p:blipFill>
        <p:spPr>
          <a:xfrm>
            <a:off x="9830095" y="5106157"/>
            <a:ext cx="2361905" cy="1819048"/>
          </a:xfrm>
          <a:prstGeom prst="rect">
            <a:avLst/>
          </a:prstGeom>
        </p:spPr>
      </p:pic>
      <p:pic>
        <p:nvPicPr>
          <p:cNvPr id="8" name="Afbeelding 7"/>
          <p:cNvPicPr>
            <a:picLocks noChangeAspect="1"/>
          </p:cNvPicPr>
          <p:nvPr/>
        </p:nvPicPr>
        <p:blipFill>
          <a:blip r:embed="rId5"/>
          <a:stretch>
            <a:fillRect/>
          </a:stretch>
        </p:blipFill>
        <p:spPr>
          <a:xfrm>
            <a:off x="8114270" y="5106156"/>
            <a:ext cx="1715825" cy="1773019"/>
          </a:xfrm>
          <a:prstGeom prst="rect">
            <a:avLst/>
          </a:prstGeom>
        </p:spPr>
      </p:pic>
      <p:sp>
        <p:nvSpPr>
          <p:cNvPr id="9" name="Tekstvak 8">
            <a:extLst>
              <a:ext uri="{FF2B5EF4-FFF2-40B4-BE49-F238E27FC236}">
                <a16:creationId xmlns:a16="http://schemas.microsoft.com/office/drawing/2014/main" id="{69AD4A28-53FE-4767-939F-7F9ABA2E3A0D}"/>
              </a:ext>
            </a:extLst>
          </p:cNvPr>
          <p:cNvSpPr txBox="1"/>
          <p:nvPr/>
        </p:nvSpPr>
        <p:spPr>
          <a:xfrm>
            <a:off x="5673012" y="-16449"/>
            <a:ext cx="4796452" cy="369332"/>
          </a:xfrm>
          <a:prstGeom prst="rect">
            <a:avLst/>
          </a:prstGeom>
          <a:noFill/>
        </p:spPr>
        <p:txBody>
          <a:bodyPr wrap="square" rtlCol="0">
            <a:spAutoFit/>
          </a:bodyPr>
          <a:lstStyle/>
          <a:p>
            <a:pPr algn="r"/>
            <a:r>
              <a:rPr lang="en-US" dirty="0"/>
              <a:t>ALGEMEEN</a:t>
            </a:r>
            <a:endParaRPr lang="nl-NL" dirty="0"/>
          </a:p>
        </p:txBody>
      </p:sp>
    </p:spTree>
    <p:extLst>
      <p:ext uri="{BB962C8B-B14F-4D97-AF65-F5344CB8AC3E}">
        <p14:creationId xmlns:p14="http://schemas.microsoft.com/office/powerpoint/2010/main" val="60886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Evenementen / acties</a:t>
            </a:r>
          </a:p>
        </p:txBody>
      </p:sp>
      <p:sp>
        <p:nvSpPr>
          <p:cNvPr id="3" name="Tijdelijke aanduiding voor inhoud 2"/>
          <p:cNvSpPr>
            <a:spLocks noGrp="1"/>
          </p:cNvSpPr>
          <p:nvPr>
            <p:ph idx="1"/>
          </p:nvPr>
        </p:nvSpPr>
        <p:spPr>
          <a:xfrm>
            <a:off x="1104293" y="1672043"/>
            <a:ext cx="8946541" cy="4195481"/>
          </a:xfrm>
        </p:spPr>
        <p:txBody>
          <a:bodyPr/>
          <a:lstStyle/>
          <a:p>
            <a:r>
              <a:rPr lang="nl-NL" sz="1800" dirty="0"/>
              <a:t>Evenementen en acties dienen </a:t>
            </a:r>
            <a:r>
              <a:rPr lang="nl-NL" sz="1800" b="1" u="sng" dirty="0"/>
              <a:t>vooraf </a:t>
            </a:r>
            <a:r>
              <a:rPr lang="nl-NL" sz="1800" dirty="0"/>
              <a:t>kenbaar gemaakt te worden bij de evenementencommissie </a:t>
            </a:r>
          </a:p>
          <a:p>
            <a:r>
              <a:rPr lang="nl-NL" sz="1800" dirty="0"/>
              <a:t>Indien er voor een evenement of actie geld nodig is, of er wordt geld mee verdient, dan dienen er </a:t>
            </a:r>
            <a:r>
              <a:rPr lang="nl-NL" sz="1800" b="1" u="sng" dirty="0"/>
              <a:t>vooraf</a:t>
            </a:r>
            <a:r>
              <a:rPr lang="nl-NL" sz="1800" dirty="0"/>
              <a:t> duidelijke afspraken gemaakt te worden met de penningmeester (</a:t>
            </a:r>
            <a:r>
              <a:rPr lang="nl-NL" sz="1800" dirty="0">
                <a:hlinkClick r:id="rId2"/>
              </a:rPr>
              <a:t>penningmeester@bequick28.nl</a:t>
            </a:r>
            <a:r>
              <a:rPr lang="nl-NL" sz="1800" dirty="0"/>
              <a:t>).</a:t>
            </a:r>
          </a:p>
          <a:p>
            <a:r>
              <a:rPr lang="nl-NL" sz="1800" dirty="0"/>
              <a:t>Overleg, indien de kantine erbij betrokken moet worden, </a:t>
            </a:r>
            <a:r>
              <a:rPr lang="nl-NL" sz="1800" b="1" u="sng" dirty="0"/>
              <a:t>vooraf</a:t>
            </a:r>
            <a:r>
              <a:rPr lang="nl-NL" sz="1800" dirty="0"/>
              <a:t> met de kantinebeheerder over alle clubhuis zaken (</a:t>
            </a:r>
            <a:r>
              <a:rPr lang="nl-NL" sz="1800" dirty="0">
                <a:hlinkClick r:id="rId3"/>
              </a:rPr>
              <a:t>clubhuis@bequick28.nl</a:t>
            </a:r>
            <a:r>
              <a:rPr lang="nl-NL" sz="1800" dirty="0"/>
              <a:t>).</a:t>
            </a:r>
          </a:p>
          <a:p>
            <a:endParaRPr lang="nl-NL" dirty="0"/>
          </a:p>
          <a:p>
            <a:endParaRPr lang="nl-NL" b="1" u="sng"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11</a:t>
            </a:fld>
            <a:endParaRPr lang="en-US" dirty="0"/>
          </a:p>
        </p:txBody>
      </p:sp>
      <p:pic>
        <p:nvPicPr>
          <p:cNvPr id="10" name="Afbeelding 9"/>
          <p:cNvPicPr>
            <a:picLocks noChangeAspect="1"/>
          </p:cNvPicPr>
          <p:nvPr/>
        </p:nvPicPr>
        <p:blipFill>
          <a:blip r:embed="rId5"/>
          <a:stretch>
            <a:fillRect/>
          </a:stretch>
        </p:blipFill>
        <p:spPr>
          <a:xfrm>
            <a:off x="5539208" y="5763237"/>
            <a:ext cx="6652792" cy="1094763"/>
          </a:xfrm>
          <a:prstGeom prst="rect">
            <a:avLst/>
          </a:prstGeom>
        </p:spPr>
      </p:pic>
      <p:sp>
        <p:nvSpPr>
          <p:cNvPr id="7" name="Tekstvak 6">
            <a:extLst>
              <a:ext uri="{FF2B5EF4-FFF2-40B4-BE49-F238E27FC236}">
                <a16:creationId xmlns:a16="http://schemas.microsoft.com/office/drawing/2014/main" id="{A6632069-E130-4C39-B2ED-6095FBDFDC40}"/>
              </a:ext>
            </a:extLst>
          </p:cNvPr>
          <p:cNvSpPr txBox="1"/>
          <p:nvPr/>
        </p:nvSpPr>
        <p:spPr>
          <a:xfrm>
            <a:off x="5673012" y="-16449"/>
            <a:ext cx="4796452" cy="369332"/>
          </a:xfrm>
          <a:prstGeom prst="rect">
            <a:avLst/>
          </a:prstGeom>
          <a:noFill/>
        </p:spPr>
        <p:txBody>
          <a:bodyPr wrap="square" rtlCol="0">
            <a:spAutoFit/>
          </a:bodyPr>
          <a:lstStyle/>
          <a:p>
            <a:pPr algn="r"/>
            <a:r>
              <a:rPr lang="en-US" dirty="0"/>
              <a:t>ALGEMEEN</a:t>
            </a:r>
            <a:endParaRPr lang="nl-NL" dirty="0"/>
          </a:p>
        </p:txBody>
      </p:sp>
    </p:spTree>
    <p:extLst>
      <p:ext uri="{BB962C8B-B14F-4D97-AF65-F5344CB8AC3E}">
        <p14:creationId xmlns:p14="http://schemas.microsoft.com/office/powerpoint/2010/main" val="250462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PEC Zwolle</a:t>
            </a:r>
          </a:p>
        </p:txBody>
      </p:sp>
      <p:sp>
        <p:nvSpPr>
          <p:cNvPr id="3" name="Tijdelijke aanduiding voor inhoud 2"/>
          <p:cNvSpPr>
            <a:spLocks noGrp="1"/>
          </p:cNvSpPr>
          <p:nvPr>
            <p:ph idx="1"/>
          </p:nvPr>
        </p:nvSpPr>
        <p:spPr/>
        <p:txBody>
          <a:bodyPr/>
          <a:lstStyle/>
          <a:p>
            <a:r>
              <a:rPr lang="nl-NL" sz="1800" dirty="0"/>
              <a:t>Wij delen het sportpark met PEC Zwolle. Er zijn afspraken gemaakt met de gemeente en PEC over:</a:t>
            </a:r>
          </a:p>
          <a:p>
            <a:pPr lvl="1"/>
            <a:r>
              <a:rPr lang="nl-NL" sz="1600" dirty="0"/>
              <a:t>Het gebruik van de trainingsvelden</a:t>
            </a:r>
          </a:p>
          <a:p>
            <a:pPr lvl="1"/>
            <a:r>
              <a:rPr lang="nl-NL" sz="1600" dirty="0"/>
              <a:t>Het gebruik van onze accommodatie</a:t>
            </a:r>
          </a:p>
          <a:p>
            <a:r>
              <a:rPr lang="nl-NL" sz="1800" dirty="0"/>
              <a:t>Het kan dus zijn dat op veld 6 ‘s avonds wedstrijden zijn, en daardoor trainingen worden verplaatst of komen te vervallen</a:t>
            </a:r>
            <a:r>
              <a:rPr lang="nl-NL" dirty="0"/>
              <a: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12</a:t>
            </a:fld>
            <a:endParaRPr lang="en-US" dirty="0"/>
          </a:p>
        </p:txBody>
      </p:sp>
      <p:pic>
        <p:nvPicPr>
          <p:cNvPr id="5" name="Afbeelding 4"/>
          <p:cNvPicPr>
            <a:picLocks noChangeAspect="1"/>
          </p:cNvPicPr>
          <p:nvPr/>
        </p:nvPicPr>
        <p:blipFill>
          <a:blip r:embed="rId3"/>
          <a:stretch>
            <a:fillRect/>
          </a:stretch>
        </p:blipFill>
        <p:spPr>
          <a:xfrm>
            <a:off x="10277714" y="4591333"/>
            <a:ext cx="1914286" cy="2266667"/>
          </a:xfrm>
          <a:prstGeom prst="rect">
            <a:avLst/>
          </a:prstGeom>
        </p:spPr>
      </p:pic>
      <p:sp>
        <p:nvSpPr>
          <p:cNvPr id="7" name="Tekstvak 6">
            <a:extLst>
              <a:ext uri="{FF2B5EF4-FFF2-40B4-BE49-F238E27FC236}">
                <a16:creationId xmlns:a16="http://schemas.microsoft.com/office/drawing/2014/main" id="{8FE0F82F-D0C8-451E-9552-1AB6482FD110}"/>
              </a:ext>
            </a:extLst>
          </p:cNvPr>
          <p:cNvSpPr txBox="1"/>
          <p:nvPr/>
        </p:nvSpPr>
        <p:spPr>
          <a:xfrm>
            <a:off x="5673012" y="-16449"/>
            <a:ext cx="4796452" cy="369332"/>
          </a:xfrm>
          <a:prstGeom prst="rect">
            <a:avLst/>
          </a:prstGeom>
          <a:noFill/>
        </p:spPr>
        <p:txBody>
          <a:bodyPr wrap="square" rtlCol="0">
            <a:spAutoFit/>
          </a:bodyPr>
          <a:lstStyle/>
          <a:p>
            <a:pPr algn="r"/>
            <a:r>
              <a:rPr lang="en-US" dirty="0"/>
              <a:t>ALGEMEEN</a:t>
            </a:r>
            <a:endParaRPr lang="nl-NL" dirty="0"/>
          </a:p>
        </p:txBody>
      </p:sp>
    </p:spTree>
    <p:extLst>
      <p:ext uri="{BB962C8B-B14F-4D97-AF65-F5344CB8AC3E}">
        <p14:creationId xmlns:p14="http://schemas.microsoft.com/office/powerpoint/2010/main" val="204689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4954" y="1447801"/>
            <a:ext cx="10035785" cy="1698072"/>
          </a:xfrm>
        </p:spPr>
        <p:txBody>
          <a:bodyPr/>
          <a:lstStyle/>
          <a:p>
            <a:r>
              <a:rPr lang="nl-NL"/>
              <a:t>Kleding en materialen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13</a:t>
            </a:fld>
            <a:endParaRPr lang="en-US" dirty="0"/>
          </a:p>
        </p:txBody>
      </p:sp>
      <p:sp>
        <p:nvSpPr>
          <p:cNvPr id="7" name="Ondertitel 6">
            <a:extLst>
              <a:ext uri="{FF2B5EF4-FFF2-40B4-BE49-F238E27FC236}">
                <a16:creationId xmlns:a16="http://schemas.microsoft.com/office/drawing/2014/main" id="{57C737A6-BAB7-483D-92E2-B4AACC9D23F8}"/>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577256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Kleding</a:t>
            </a:r>
          </a:p>
        </p:txBody>
      </p:sp>
      <p:sp>
        <p:nvSpPr>
          <p:cNvPr id="3" name="Tijdelijke aanduiding voor inhoud 2"/>
          <p:cNvSpPr>
            <a:spLocks noGrp="1"/>
          </p:cNvSpPr>
          <p:nvPr>
            <p:ph idx="1"/>
          </p:nvPr>
        </p:nvSpPr>
        <p:spPr>
          <a:xfrm>
            <a:off x="1103312" y="1694100"/>
            <a:ext cx="9366152" cy="4195481"/>
          </a:xfrm>
        </p:spPr>
        <p:txBody>
          <a:bodyPr>
            <a:normAutofit fontScale="85000" lnSpcReduction="20000"/>
          </a:bodyPr>
          <a:lstStyle/>
          <a:p>
            <a:r>
              <a:rPr lang="nl-NL" sz="2100" dirty="0"/>
              <a:t>Ieder team krijgt een tas met kleding met daarin minimaal shirts, broekjes en kousen voor alle spelers.</a:t>
            </a:r>
          </a:p>
          <a:p>
            <a:r>
              <a:rPr lang="nl-NL" sz="2100" dirty="0"/>
              <a:t>Daarnaast ontvangt elk team </a:t>
            </a:r>
            <a:r>
              <a:rPr lang="en-US" sz="2100" dirty="0" err="1"/>
              <a:t>één</a:t>
            </a:r>
            <a:r>
              <a:rPr lang="en-US" sz="2100" dirty="0"/>
              <a:t> of </a:t>
            </a:r>
            <a:r>
              <a:rPr lang="en-US" sz="2100" dirty="0" err="1"/>
              <a:t>meerdere</a:t>
            </a:r>
            <a:r>
              <a:rPr lang="en-US" sz="2100" dirty="0"/>
              <a:t> </a:t>
            </a:r>
            <a:r>
              <a:rPr lang="en-US" sz="2100" dirty="0" err="1"/>
              <a:t>wedstrijdballen</a:t>
            </a:r>
            <a:r>
              <a:rPr lang="en-US" sz="2100" dirty="0"/>
              <a:t> </a:t>
            </a:r>
            <a:r>
              <a:rPr lang="en-US" sz="2100" dirty="0" err="1"/>
              <a:t>en</a:t>
            </a:r>
            <a:r>
              <a:rPr lang="en-US" sz="2100" dirty="0"/>
              <a:t> </a:t>
            </a:r>
            <a:r>
              <a:rPr lang="en-US" sz="2100" dirty="0" err="1"/>
              <a:t>een</a:t>
            </a:r>
            <a:r>
              <a:rPr lang="en-US" sz="2100" dirty="0"/>
              <a:t> </a:t>
            </a:r>
            <a:r>
              <a:rPr lang="en-US" sz="2100" dirty="0" err="1"/>
              <a:t>aanvoerdersband</a:t>
            </a:r>
            <a:r>
              <a:rPr lang="en-US" sz="2100" dirty="0"/>
              <a:t>.</a:t>
            </a:r>
            <a:endParaRPr lang="nl-NL" sz="2100" dirty="0"/>
          </a:p>
          <a:p>
            <a:r>
              <a:rPr lang="nl-NL" sz="2100" dirty="0"/>
              <a:t>De kleding en materialen krijg je in bruikleen van Be Quick. Geef dit ook duidelijk aan bij je spelers. Aan het einde van het seizoen moet alles weer ingeleverd worden. Zorg als leider of trainer daarom voor een goede administratie tijdens de uitgifte.</a:t>
            </a:r>
          </a:p>
          <a:p>
            <a:r>
              <a:rPr lang="nl-NL" sz="2100" dirty="0"/>
              <a:t>Raakt er kleding of materialen kwijt of beschadigd, geef dit dan direct door. </a:t>
            </a:r>
          </a:p>
          <a:p>
            <a:r>
              <a:rPr lang="nl-NL" sz="2100" dirty="0"/>
              <a:t>Zoek geraakte kleding wordt in rekening gebracht bij het betreffende lid. Ook wanneer kleding beschadigd raakt als gevolg van onzorgvuldig handelen, dan zal dit doorbelast worden.</a:t>
            </a:r>
          </a:p>
          <a:p>
            <a:r>
              <a:rPr lang="nl-NL" sz="2100" dirty="0"/>
              <a:t>Eens per 3 jaar wordt de kleding vervangen. </a:t>
            </a:r>
          </a:p>
          <a:p>
            <a:r>
              <a:rPr lang="nl-NL" sz="2100" dirty="0"/>
              <a:t>Zie </a:t>
            </a:r>
            <a:r>
              <a:rPr lang="nl-NL" sz="2100" dirty="0">
                <a:hlinkClick r:id="rId2"/>
              </a:rPr>
              <a:t>kledingcommissie@bequick28.nl</a:t>
            </a:r>
            <a:endParaRPr lang="nl-NL" sz="2100" dirty="0"/>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14</a:t>
            </a:fld>
            <a:endParaRPr lang="en-US" dirty="0"/>
          </a:p>
        </p:txBody>
      </p:sp>
      <p:sp>
        <p:nvSpPr>
          <p:cNvPr id="5" name="Tekstvak 4">
            <a:extLst>
              <a:ext uri="{FF2B5EF4-FFF2-40B4-BE49-F238E27FC236}">
                <a16:creationId xmlns:a16="http://schemas.microsoft.com/office/drawing/2014/main" id="{2A28D992-8519-49DF-80F6-6B921A365F01}"/>
              </a:ext>
            </a:extLst>
          </p:cNvPr>
          <p:cNvSpPr txBox="1"/>
          <p:nvPr/>
        </p:nvSpPr>
        <p:spPr>
          <a:xfrm>
            <a:off x="7499760" y="-16449"/>
            <a:ext cx="2969704" cy="369332"/>
          </a:xfrm>
          <a:prstGeom prst="rect">
            <a:avLst/>
          </a:prstGeom>
          <a:noFill/>
        </p:spPr>
        <p:txBody>
          <a:bodyPr wrap="square" rtlCol="0">
            <a:spAutoFit/>
          </a:bodyPr>
          <a:lstStyle/>
          <a:p>
            <a:pPr algn="r"/>
            <a:r>
              <a:rPr lang="en-US" dirty="0"/>
              <a:t>KLEDING EN MATERIALEN</a:t>
            </a:r>
            <a:endParaRPr lang="nl-NL" dirty="0"/>
          </a:p>
        </p:txBody>
      </p:sp>
      <p:pic>
        <p:nvPicPr>
          <p:cNvPr id="9" name="Afbeelding 8">
            <a:extLst>
              <a:ext uri="{FF2B5EF4-FFF2-40B4-BE49-F238E27FC236}">
                <a16:creationId xmlns:a16="http://schemas.microsoft.com/office/drawing/2014/main" id="{FFB40289-4307-4488-A5DD-F0291340EF4A}"/>
              </a:ext>
            </a:extLst>
          </p:cNvPr>
          <p:cNvPicPr>
            <a:picLocks noChangeAspect="1"/>
          </p:cNvPicPr>
          <p:nvPr/>
        </p:nvPicPr>
        <p:blipFill>
          <a:blip r:embed="rId4"/>
          <a:stretch>
            <a:fillRect/>
          </a:stretch>
        </p:blipFill>
        <p:spPr>
          <a:xfrm>
            <a:off x="10050834" y="4718923"/>
            <a:ext cx="2139077" cy="2139077"/>
          </a:xfrm>
          <a:prstGeom prst="rect">
            <a:avLst/>
          </a:prstGeom>
        </p:spPr>
      </p:pic>
    </p:spTree>
    <p:extLst>
      <p:ext uri="{BB962C8B-B14F-4D97-AF65-F5344CB8AC3E}">
        <p14:creationId xmlns:p14="http://schemas.microsoft.com/office/powerpoint/2010/main" val="38702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Sleutels</a:t>
            </a:r>
          </a:p>
        </p:txBody>
      </p:sp>
      <p:sp>
        <p:nvSpPr>
          <p:cNvPr id="3" name="Tijdelijke aanduiding voor inhoud 2"/>
          <p:cNvSpPr>
            <a:spLocks noGrp="1"/>
          </p:cNvSpPr>
          <p:nvPr>
            <p:ph idx="1"/>
          </p:nvPr>
        </p:nvSpPr>
        <p:spPr/>
        <p:txBody>
          <a:bodyPr>
            <a:normAutofit/>
          </a:bodyPr>
          <a:lstStyle/>
          <a:p>
            <a:r>
              <a:rPr lang="nl-NL" sz="1800" dirty="0"/>
              <a:t>Aan het begin van het seizoen worden sleutels van kleedkamers, ballenhok, ballenbak en eventueel </a:t>
            </a:r>
            <a:r>
              <a:rPr lang="nl-NL" sz="1800" dirty="0" err="1"/>
              <a:t>scheidsrechterskleedkamer</a:t>
            </a:r>
            <a:r>
              <a:rPr lang="nl-NL" sz="1800" dirty="0"/>
              <a:t> uitgedeeld.</a:t>
            </a:r>
          </a:p>
          <a:p>
            <a:r>
              <a:rPr lang="nl-NL" sz="1800" dirty="0"/>
              <a:t>Aan het einde van het seizoen moeten deze sleutels weer ingeleverd worden. </a:t>
            </a:r>
          </a:p>
          <a:p>
            <a:r>
              <a:rPr lang="nl-NL" sz="1800" dirty="0"/>
              <a:t>Het is niet toegestaan om zelf sleutels bij te laten maken of sleutels aan derden uit te lenen</a:t>
            </a:r>
          </a:p>
          <a:p>
            <a:r>
              <a:rPr lang="nl-NL" sz="1800" dirty="0"/>
              <a:t>Er worden alleen sleutels verstrekt indien structurele toegang tijdens niet-wedstrijddagen gewenst is. Voor toegang tijdens wedstrijddagen kan een sleutel bij het wedstrijdsecretariaat.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15</a:t>
            </a:fld>
            <a:endParaRPr lang="en-US" dirty="0"/>
          </a:p>
        </p:txBody>
      </p:sp>
      <p:pic>
        <p:nvPicPr>
          <p:cNvPr id="7" name="Afbeelding 6"/>
          <p:cNvPicPr>
            <a:picLocks noChangeAspect="1"/>
          </p:cNvPicPr>
          <p:nvPr/>
        </p:nvPicPr>
        <p:blipFill rotWithShape="1">
          <a:blip r:embed="rId3"/>
          <a:srcRect r="4700"/>
          <a:stretch/>
        </p:blipFill>
        <p:spPr>
          <a:xfrm>
            <a:off x="10220985" y="4938740"/>
            <a:ext cx="1955583" cy="1919260"/>
          </a:xfrm>
          <a:prstGeom prst="rect">
            <a:avLst/>
          </a:prstGeom>
        </p:spPr>
      </p:pic>
      <p:sp>
        <p:nvSpPr>
          <p:cNvPr id="8" name="Tekstvak 7">
            <a:extLst>
              <a:ext uri="{FF2B5EF4-FFF2-40B4-BE49-F238E27FC236}">
                <a16:creationId xmlns:a16="http://schemas.microsoft.com/office/drawing/2014/main" id="{F8DE9EC9-0D95-4863-9B96-6E6E5DA225E1}"/>
              </a:ext>
            </a:extLst>
          </p:cNvPr>
          <p:cNvSpPr txBox="1"/>
          <p:nvPr/>
        </p:nvSpPr>
        <p:spPr>
          <a:xfrm>
            <a:off x="7499760" y="-16449"/>
            <a:ext cx="2969704" cy="369332"/>
          </a:xfrm>
          <a:prstGeom prst="rect">
            <a:avLst/>
          </a:prstGeom>
          <a:noFill/>
        </p:spPr>
        <p:txBody>
          <a:bodyPr wrap="square" rtlCol="0">
            <a:spAutoFit/>
          </a:bodyPr>
          <a:lstStyle/>
          <a:p>
            <a:pPr algn="r"/>
            <a:r>
              <a:rPr lang="en-US" dirty="0"/>
              <a:t>KLEDING EN MATERIALEN</a:t>
            </a:r>
            <a:endParaRPr lang="nl-NL" dirty="0"/>
          </a:p>
        </p:txBody>
      </p:sp>
    </p:spTree>
    <p:extLst>
      <p:ext uri="{BB962C8B-B14F-4D97-AF65-F5344CB8AC3E}">
        <p14:creationId xmlns:p14="http://schemas.microsoft.com/office/powerpoint/2010/main" val="122992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4954" y="1447801"/>
            <a:ext cx="9667533" cy="1698072"/>
          </a:xfrm>
        </p:spPr>
        <p:txBody>
          <a:bodyPr/>
          <a:lstStyle/>
          <a:p>
            <a:r>
              <a:rPr lang="nl-NL" dirty="0"/>
              <a:t>Wedstrijdzaken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16</a:t>
            </a:fld>
            <a:endParaRPr lang="en-US" dirty="0"/>
          </a:p>
        </p:txBody>
      </p:sp>
      <p:sp>
        <p:nvSpPr>
          <p:cNvPr id="7" name="Ondertitel 6">
            <a:extLst>
              <a:ext uri="{FF2B5EF4-FFF2-40B4-BE49-F238E27FC236}">
                <a16:creationId xmlns:a16="http://schemas.microsoft.com/office/drawing/2014/main" id="{15C3D7DB-F179-44E8-8227-1D437F59A9F2}"/>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38712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Algemeen</a:t>
            </a:r>
          </a:p>
        </p:txBody>
      </p:sp>
      <p:sp>
        <p:nvSpPr>
          <p:cNvPr id="3" name="Tijdelijke aanduiding voor inhoud 2"/>
          <p:cNvSpPr>
            <a:spLocks noGrp="1"/>
          </p:cNvSpPr>
          <p:nvPr>
            <p:ph idx="1"/>
          </p:nvPr>
        </p:nvSpPr>
        <p:spPr/>
        <p:txBody>
          <a:bodyPr>
            <a:normAutofit/>
          </a:bodyPr>
          <a:lstStyle/>
          <a:p>
            <a:r>
              <a:rPr lang="nl-NL" sz="1800" dirty="0"/>
              <a:t>De definitieve wedstrijden en aanvangstijden kan u vinden op de website van Be Quick ’28. </a:t>
            </a:r>
          </a:p>
          <a:p>
            <a:r>
              <a:rPr lang="nl-NL" sz="1800" dirty="0"/>
              <a:t>Zie </a:t>
            </a:r>
            <a:r>
              <a:rPr lang="nl-NL" sz="1800" dirty="0">
                <a:hlinkClick r:id="rId2"/>
              </a:rPr>
              <a:t>http://www.bequick28.nl/wedstrijden/programma-deze-week</a:t>
            </a:r>
            <a:endParaRPr lang="nl-NL" sz="1800" dirty="0"/>
          </a:p>
          <a:p>
            <a:r>
              <a:rPr lang="nl-NL" sz="1800" dirty="0"/>
              <a:t>Vooraf gemaakte wedstrijdschema’s en –tijden kunnen afwijken van de werkelijke tijden.</a:t>
            </a:r>
          </a:p>
          <a:p>
            <a:r>
              <a:rPr lang="nl-NL" sz="1800" dirty="0"/>
              <a:t>Na afloop van de wedstrijd kunt u het </a:t>
            </a:r>
            <a:r>
              <a:rPr lang="nl-NL" sz="1800" dirty="0" err="1"/>
              <a:t>mDWF</a:t>
            </a:r>
            <a:r>
              <a:rPr lang="nl-NL" sz="1800" dirty="0"/>
              <a:t> invullen, onder het genot van een drankje, op het wedstrijdsecretariaat.</a:t>
            </a:r>
          </a:p>
          <a:p>
            <a:r>
              <a:rPr lang="nl-NL" sz="1800" dirty="0"/>
              <a:t>Oefenwedstrijden dienen de leiders zelf te regelen. Je dient deze te  melden bij </a:t>
            </a:r>
            <a:r>
              <a:rPr lang="nl-NL" sz="1800" dirty="0">
                <a:hlinkClick r:id="rId3"/>
              </a:rPr>
              <a:t>wedstrijden@bequick28.nl</a:t>
            </a:r>
            <a:r>
              <a:rPr lang="nl-NL" sz="1800" dirty="0"/>
              <a:t>, dan krijg je te horen of deze ingepland kan worden.</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17</a:t>
            </a:fld>
            <a:endParaRPr lang="en-US" dirty="0"/>
          </a:p>
        </p:txBody>
      </p:sp>
      <p:pic>
        <p:nvPicPr>
          <p:cNvPr id="5" name="Afbeelding 4"/>
          <p:cNvPicPr>
            <a:picLocks noChangeAspect="1"/>
          </p:cNvPicPr>
          <p:nvPr/>
        </p:nvPicPr>
        <p:blipFill>
          <a:blip r:embed="rId5"/>
          <a:stretch>
            <a:fillRect/>
          </a:stretch>
        </p:blipFill>
        <p:spPr>
          <a:xfrm>
            <a:off x="9351814" y="5244099"/>
            <a:ext cx="2839649" cy="1613901"/>
          </a:xfrm>
          <a:prstGeom prst="rect">
            <a:avLst/>
          </a:prstGeom>
        </p:spPr>
      </p:pic>
      <p:sp>
        <p:nvSpPr>
          <p:cNvPr id="7" name="Tekstvak 6">
            <a:extLst>
              <a:ext uri="{FF2B5EF4-FFF2-40B4-BE49-F238E27FC236}">
                <a16:creationId xmlns:a16="http://schemas.microsoft.com/office/drawing/2014/main" id="{52375636-8057-4A3F-BCC2-BF8F579D02E2}"/>
              </a:ext>
            </a:extLst>
          </p:cNvPr>
          <p:cNvSpPr txBox="1"/>
          <p:nvPr/>
        </p:nvSpPr>
        <p:spPr>
          <a:xfrm>
            <a:off x="7499760" y="-16449"/>
            <a:ext cx="2969704" cy="369332"/>
          </a:xfrm>
          <a:prstGeom prst="rect">
            <a:avLst/>
          </a:prstGeom>
          <a:noFill/>
        </p:spPr>
        <p:txBody>
          <a:bodyPr wrap="square" rtlCol="0">
            <a:spAutoFit/>
          </a:bodyPr>
          <a:lstStyle/>
          <a:p>
            <a:pPr algn="r"/>
            <a:r>
              <a:rPr lang="en-US" dirty="0"/>
              <a:t>WEDSTRIJDZAKEN</a:t>
            </a:r>
          </a:p>
        </p:txBody>
      </p:sp>
    </p:spTree>
    <p:extLst>
      <p:ext uri="{BB962C8B-B14F-4D97-AF65-F5344CB8AC3E}">
        <p14:creationId xmlns:p14="http://schemas.microsoft.com/office/powerpoint/2010/main" val="270379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Verplaatsen wedstrijden</a:t>
            </a:r>
          </a:p>
        </p:txBody>
      </p:sp>
      <p:sp>
        <p:nvSpPr>
          <p:cNvPr id="3" name="Tijdelijke aanduiding voor inhoud 2"/>
          <p:cNvSpPr>
            <a:spLocks noGrp="1"/>
          </p:cNvSpPr>
          <p:nvPr>
            <p:ph idx="1"/>
          </p:nvPr>
        </p:nvSpPr>
        <p:spPr>
          <a:xfrm>
            <a:off x="1103312" y="2052918"/>
            <a:ext cx="10506486" cy="4195481"/>
          </a:xfrm>
        </p:spPr>
        <p:txBody>
          <a:bodyPr>
            <a:noAutofit/>
          </a:bodyPr>
          <a:lstStyle/>
          <a:p>
            <a:r>
              <a:rPr lang="nl-NL" sz="1800" dirty="0"/>
              <a:t>Team dient deze zelf af te stemmen met de tegenpartij</a:t>
            </a:r>
          </a:p>
          <a:p>
            <a:r>
              <a:rPr lang="nl-NL" sz="1800" dirty="0"/>
              <a:t>Beschikbare ruimte afstemmen met Jaap Ruitenberg</a:t>
            </a:r>
          </a:p>
          <a:p>
            <a:r>
              <a:rPr lang="nl-NL" sz="1800" dirty="0"/>
              <a:t>Minimaal 8 dagen van tevoren overeenstemming tussen de verschillende partijen</a:t>
            </a:r>
          </a:p>
          <a:p>
            <a:r>
              <a:rPr lang="nl-NL" sz="1800" dirty="0"/>
              <a:t>Wijzigingsverzoek naar de KNVB door Jaap Ruitenberg.</a:t>
            </a:r>
          </a:p>
          <a:p>
            <a:r>
              <a:rPr lang="nl-NL" sz="1800" dirty="0"/>
              <a:t>Oefenwedstrijden uiterlijk 5 dagen van tevoren aanmelden/afstemmen met Jaap Ruitenberg.</a:t>
            </a:r>
          </a:p>
          <a:p>
            <a:r>
              <a:rPr lang="nl-NL" sz="1800" dirty="0"/>
              <a:t>Doordeweeks in principe geen mogelijkheid voor inhaalwedstrijden. Eventueel mogelijk na overleg met Jur Oosterhof.</a:t>
            </a:r>
          </a:p>
          <a:p>
            <a:r>
              <a:rPr lang="nl-NL" sz="1800" dirty="0"/>
              <a:t>Mogelijkheid voor 1 snipperdag per seizoen (na 31 maart niet meer mogelijk)</a:t>
            </a:r>
          </a:p>
          <a:p>
            <a:r>
              <a:rPr lang="nl-NL" sz="1800" dirty="0"/>
              <a:t>Bij afgelasting gaan competitiewedstrijden altijd voor oefenwedstrijden. </a:t>
            </a:r>
          </a:p>
          <a:p>
            <a:r>
              <a:rPr lang="nl-NL" sz="1800" dirty="0"/>
              <a:t>Bij de veldindeling wordt rekening gehouden met de verschillend categorieën/klassen van de verschillende teams.</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18</a:t>
            </a:fld>
            <a:endParaRPr lang="en-US" dirty="0"/>
          </a:p>
        </p:txBody>
      </p:sp>
      <p:sp>
        <p:nvSpPr>
          <p:cNvPr id="7" name="Tekstvak 6">
            <a:extLst>
              <a:ext uri="{FF2B5EF4-FFF2-40B4-BE49-F238E27FC236}">
                <a16:creationId xmlns:a16="http://schemas.microsoft.com/office/drawing/2014/main" id="{52375636-8057-4A3F-BCC2-BF8F579D02E2}"/>
              </a:ext>
            </a:extLst>
          </p:cNvPr>
          <p:cNvSpPr txBox="1"/>
          <p:nvPr/>
        </p:nvSpPr>
        <p:spPr>
          <a:xfrm>
            <a:off x="7499760" y="-16449"/>
            <a:ext cx="2969704" cy="369332"/>
          </a:xfrm>
          <a:prstGeom prst="rect">
            <a:avLst/>
          </a:prstGeom>
          <a:noFill/>
        </p:spPr>
        <p:txBody>
          <a:bodyPr wrap="square" rtlCol="0">
            <a:spAutoFit/>
          </a:bodyPr>
          <a:lstStyle/>
          <a:p>
            <a:pPr algn="r"/>
            <a:r>
              <a:rPr lang="en-US" dirty="0"/>
              <a:t>WEDSTRIJDZAKEN</a:t>
            </a:r>
          </a:p>
        </p:txBody>
      </p:sp>
    </p:spTree>
    <p:extLst>
      <p:ext uri="{BB962C8B-B14F-4D97-AF65-F5344CB8AC3E}">
        <p14:creationId xmlns:p14="http://schemas.microsoft.com/office/powerpoint/2010/main" val="143300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7949" y="502635"/>
            <a:ext cx="7801904" cy="1400530"/>
          </a:xfrm>
        </p:spPr>
        <p:txBody>
          <a:bodyPr/>
          <a:lstStyle/>
          <a:p>
            <a:r>
              <a:rPr lang="en-US" dirty="0"/>
              <a:t>m</a:t>
            </a:r>
            <a:r>
              <a:rPr lang="nl-NL" dirty="0"/>
              <a:t>DWF</a:t>
            </a:r>
          </a:p>
        </p:txBody>
      </p:sp>
      <p:sp>
        <p:nvSpPr>
          <p:cNvPr id="3" name="Tijdelijke aanduiding voor inhoud 2"/>
          <p:cNvSpPr>
            <a:spLocks noGrp="1"/>
          </p:cNvSpPr>
          <p:nvPr>
            <p:ph idx="1"/>
          </p:nvPr>
        </p:nvSpPr>
        <p:spPr/>
        <p:txBody>
          <a:bodyPr>
            <a:normAutofit/>
          </a:bodyPr>
          <a:lstStyle/>
          <a:p>
            <a:r>
              <a:rPr lang="nl-NL" sz="1800" dirty="0"/>
              <a:t>Vanaf de JO11 gaan alle elftallen werken met het mobiele digitale wedstrijdformulier.</a:t>
            </a:r>
          </a:p>
          <a:p>
            <a:r>
              <a:rPr lang="en-US" sz="1800" dirty="0" err="1"/>
              <a:t>Hiervoor</a:t>
            </a:r>
            <a:r>
              <a:rPr lang="en-US" sz="1800" dirty="0"/>
              <a:t> </a:t>
            </a:r>
            <a:r>
              <a:rPr lang="en-US" sz="1800" dirty="0" err="1"/>
              <a:t>moet</a:t>
            </a:r>
            <a:r>
              <a:rPr lang="en-US" sz="1800" dirty="0"/>
              <a:t> </a:t>
            </a:r>
            <a:r>
              <a:rPr lang="en-US" sz="1800" dirty="0" err="1"/>
              <a:t>je</a:t>
            </a:r>
            <a:r>
              <a:rPr lang="en-US" sz="1800" dirty="0"/>
              <a:t> </a:t>
            </a:r>
            <a:r>
              <a:rPr lang="en-US" sz="1800" dirty="0" err="1"/>
              <a:t>een</a:t>
            </a:r>
            <a:r>
              <a:rPr lang="en-US" sz="1800" dirty="0"/>
              <a:t> app </a:t>
            </a:r>
            <a:r>
              <a:rPr lang="en-US" sz="1800" dirty="0" err="1"/>
              <a:t>downloaden</a:t>
            </a:r>
            <a:r>
              <a:rPr lang="en-US" sz="1800" dirty="0"/>
              <a:t> (KNVB </a:t>
            </a:r>
            <a:r>
              <a:rPr lang="en-US" sz="1800" dirty="0" err="1"/>
              <a:t>Wedstrijdzaken</a:t>
            </a:r>
            <a:r>
              <a:rPr lang="en-US" sz="1800" dirty="0"/>
              <a:t>)</a:t>
            </a:r>
          </a:p>
          <a:p>
            <a:r>
              <a:rPr lang="en-US" sz="1800" dirty="0" err="1"/>
              <a:t>Inloggen</a:t>
            </a:r>
            <a:r>
              <a:rPr lang="en-US" sz="1800" dirty="0"/>
              <a:t> doe je met het </a:t>
            </a:r>
            <a:r>
              <a:rPr lang="en-US" sz="1800" dirty="0" err="1"/>
              <a:t>bij</a:t>
            </a:r>
            <a:r>
              <a:rPr lang="en-US" sz="1800" dirty="0"/>
              <a:t> Be Quick </a:t>
            </a:r>
            <a:r>
              <a:rPr lang="en-US" sz="1800" dirty="0" err="1"/>
              <a:t>bekende</a:t>
            </a:r>
            <a:r>
              <a:rPr lang="en-US" sz="1800" dirty="0"/>
              <a:t> e-</a:t>
            </a:r>
            <a:r>
              <a:rPr lang="en-US" sz="1800" dirty="0" err="1"/>
              <a:t>mailadres</a:t>
            </a:r>
            <a:r>
              <a:rPr lang="en-US" sz="1800" dirty="0"/>
              <a:t>, wat </a:t>
            </a:r>
            <a:r>
              <a:rPr lang="en-US" sz="1800" dirty="0" err="1"/>
              <a:t>vermeld</a:t>
            </a:r>
            <a:r>
              <a:rPr lang="en-US" sz="1800" dirty="0"/>
              <a:t> </a:t>
            </a:r>
            <a:r>
              <a:rPr lang="en-US" sz="1800" dirty="0" err="1"/>
              <a:t>staat</a:t>
            </a:r>
            <a:r>
              <a:rPr lang="en-US" sz="1800" dirty="0"/>
              <a:t> in </a:t>
            </a:r>
            <a:r>
              <a:rPr lang="en-US" sz="1800" dirty="0" err="1"/>
              <a:t>Sportlink</a:t>
            </a:r>
            <a:r>
              <a:rPr lang="en-US" sz="1800" dirty="0"/>
              <a:t>. LET OP: Je </a:t>
            </a:r>
            <a:r>
              <a:rPr lang="en-US" sz="1800" dirty="0" err="1"/>
              <a:t>moet</a:t>
            </a:r>
            <a:r>
              <a:rPr lang="en-US" sz="1800" dirty="0"/>
              <a:t> lid </a:t>
            </a:r>
            <a:r>
              <a:rPr lang="en-US" sz="1800" dirty="0" err="1"/>
              <a:t>zijn</a:t>
            </a:r>
            <a:r>
              <a:rPr lang="en-US" sz="1800" dirty="0"/>
              <a:t> van de KNVB.</a:t>
            </a:r>
          </a:p>
          <a:p>
            <a:r>
              <a:rPr lang="en-US" sz="1800" dirty="0"/>
              <a:t>Ben je nog </a:t>
            </a:r>
            <a:r>
              <a:rPr lang="en-US" sz="1800" dirty="0" err="1"/>
              <a:t>geen</a:t>
            </a:r>
            <a:r>
              <a:rPr lang="en-US" sz="1800" dirty="0"/>
              <a:t> lid, </a:t>
            </a:r>
            <a:r>
              <a:rPr lang="en-US" sz="1800" dirty="0" err="1"/>
              <a:t>meldt</a:t>
            </a:r>
            <a:r>
              <a:rPr lang="en-US" sz="1800" dirty="0"/>
              <a:t> je </a:t>
            </a:r>
            <a:r>
              <a:rPr lang="en-US" sz="1800" dirty="0" err="1"/>
              <a:t>dan</a:t>
            </a:r>
            <a:r>
              <a:rPr lang="en-US" sz="1800" dirty="0"/>
              <a:t> </a:t>
            </a:r>
            <a:r>
              <a:rPr lang="en-US" sz="1800" dirty="0" err="1"/>
              <a:t>aan</a:t>
            </a:r>
            <a:r>
              <a:rPr lang="en-US" sz="1800" dirty="0"/>
              <a:t> via de website van Be Quick </a:t>
            </a:r>
            <a:r>
              <a:rPr lang="en-US" dirty="0">
                <a:hlinkClick r:id="rId2"/>
              </a:rPr>
              <a:t>http://www.bequick28.nl/club/lidmaatschap/aanmelden</a:t>
            </a:r>
            <a:endParaRPr lang="en-US" sz="1800" dirty="0"/>
          </a:p>
          <a:p>
            <a:r>
              <a:rPr lang="en-US" sz="1800" dirty="0" err="1"/>
              <a:t>Werkt</a:t>
            </a:r>
            <a:r>
              <a:rPr lang="en-US" sz="1800" dirty="0"/>
              <a:t> </a:t>
            </a:r>
            <a:r>
              <a:rPr lang="en-US" sz="1800" dirty="0" err="1"/>
              <a:t>je</a:t>
            </a:r>
            <a:r>
              <a:rPr lang="en-US" sz="1800" dirty="0"/>
              <a:t> </a:t>
            </a:r>
            <a:r>
              <a:rPr lang="en-US" sz="1800" dirty="0" err="1"/>
              <a:t>mobiele</a:t>
            </a:r>
            <a:r>
              <a:rPr lang="en-US" sz="1800" dirty="0"/>
              <a:t> </a:t>
            </a:r>
            <a:r>
              <a:rPr lang="en-US" sz="1800" dirty="0" err="1"/>
              <a:t>telefoon</a:t>
            </a:r>
            <a:r>
              <a:rPr lang="en-US" sz="1800" dirty="0"/>
              <a:t> </a:t>
            </a:r>
            <a:r>
              <a:rPr lang="en-US" sz="1800" dirty="0" err="1"/>
              <a:t>niet</a:t>
            </a:r>
            <a:r>
              <a:rPr lang="en-US" sz="1800" dirty="0"/>
              <a:t>, </a:t>
            </a:r>
            <a:r>
              <a:rPr lang="en-US" sz="1800" dirty="0" err="1"/>
              <a:t>dan</a:t>
            </a:r>
            <a:r>
              <a:rPr lang="en-US" sz="1800" dirty="0"/>
              <a:t> is </a:t>
            </a:r>
            <a:r>
              <a:rPr lang="en-US" sz="1800" dirty="0" err="1"/>
              <a:t>er</a:t>
            </a:r>
            <a:r>
              <a:rPr lang="en-US" sz="1800" dirty="0"/>
              <a:t> op het </a:t>
            </a:r>
            <a:r>
              <a:rPr lang="en-US" sz="1800" dirty="0" err="1"/>
              <a:t>wedstrijdsecretariaat</a:t>
            </a:r>
            <a:r>
              <a:rPr lang="en-US" sz="1800" dirty="0"/>
              <a:t> </a:t>
            </a:r>
            <a:r>
              <a:rPr lang="en-US" sz="1800" dirty="0" err="1"/>
              <a:t>een</a:t>
            </a:r>
            <a:r>
              <a:rPr lang="en-US" sz="1800" dirty="0"/>
              <a:t> tablet </a:t>
            </a:r>
            <a:r>
              <a:rPr lang="en-US" sz="1800" dirty="0" err="1"/>
              <a:t>aanwezig</a:t>
            </a:r>
            <a:r>
              <a:rPr lang="en-US" sz="1800" dirty="0"/>
              <a:t>, </a:t>
            </a:r>
            <a:r>
              <a:rPr lang="en-US" sz="1800" dirty="0" err="1"/>
              <a:t>waarop</a:t>
            </a:r>
            <a:r>
              <a:rPr lang="en-US" sz="1800" dirty="0"/>
              <a:t> </a:t>
            </a:r>
            <a:r>
              <a:rPr lang="en-US" sz="1800" dirty="0" err="1"/>
              <a:t>je</a:t>
            </a:r>
            <a:r>
              <a:rPr lang="en-US" sz="1800" dirty="0"/>
              <a:t> </a:t>
            </a:r>
            <a:r>
              <a:rPr lang="en-US" sz="1800" dirty="0" err="1"/>
              <a:t>jouw</a:t>
            </a:r>
            <a:r>
              <a:rPr lang="en-US" sz="1800" dirty="0"/>
              <a:t> </a:t>
            </a:r>
            <a:r>
              <a:rPr lang="en-US" sz="1800" dirty="0" err="1"/>
              <a:t>gegevens</a:t>
            </a:r>
            <a:r>
              <a:rPr lang="en-US" sz="1800" dirty="0"/>
              <a:t> </a:t>
            </a:r>
            <a:r>
              <a:rPr lang="en-US" sz="1800" dirty="0" err="1"/>
              <a:t>kan</a:t>
            </a:r>
            <a:r>
              <a:rPr lang="en-US" sz="1800" dirty="0"/>
              <a:t> </a:t>
            </a:r>
            <a:r>
              <a:rPr lang="en-US" sz="1800" dirty="0" err="1"/>
              <a:t>invullen</a:t>
            </a:r>
            <a:r>
              <a:rPr lang="en-US" sz="1800" dirty="0"/>
              <a:t>. </a:t>
            </a:r>
            <a:r>
              <a:rPr lang="en-US" sz="1800" dirty="0" err="1"/>
              <a:t>Deze</a:t>
            </a:r>
            <a:r>
              <a:rPr lang="en-US" sz="1800" dirty="0"/>
              <a:t> tablet mag </a:t>
            </a:r>
            <a:r>
              <a:rPr lang="en-US" sz="1800" dirty="0" err="1"/>
              <a:t>niet</a:t>
            </a:r>
            <a:r>
              <a:rPr lang="en-US" sz="1800" dirty="0"/>
              <a:t> </a:t>
            </a:r>
            <a:r>
              <a:rPr lang="en-US" sz="1800" dirty="0" err="1"/>
              <a:t>meegenomen</a:t>
            </a:r>
            <a:r>
              <a:rPr lang="en-US" sz="1800" dirty="0"/>
              <a:t> </a:t>
            </a:r>
            <a:r>
              <a:rPr lang="en-US" sz="1800" dirty="0" err="1"/>
              <a:t>worden</a:t>
            </a:r>
            <a:r>
              <a:rPr lang="en-US" sz="1800" dirty="0"/>
              <a:t> </a:t>
            </a:r>
            <a:r>
              <a:rPr lang="en-US" sz="1800" dirty="0" err="1"/>
              <a:t>naar</a:t>
            </a:r>
            <a:r>
              <a:rPr lang="en-US" sz="1800" dirty="0"/>
              <a:t> het veld!</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19</a:t>
            </a:fld>
            <a:endParaRPr lang="en-US" dirty="0"/>
          </a:p>
        </p:txBody>
      </p:sp>
      <p:pic>
        <p:nvPicPr>
          <p:cNvPr id="9" name="Afbeelding 8">
            <a:extLst>
              <a:ext uri="{FF2B5EF4-FFF2-40B4-BE49-F238E27FC236}">
                <a16:creationId xmlns:a16="http://schemas.microsoft.com/office/drawing/2014/main" id="{2E6AF36D-86AD-47D2-BD85-2DF7E91D40D9}"/>
              </a:ext>
            </a:extLst>
          </p:cNvPr>
          <p:cNvPicPr>
            <a:picLocks noChangeAspect="1"/>
          </p:cNvPicPr>
          <p:nvPr/>
        </p:nvPicPr>
        <p:blipFill>
          <a:blip r:embed="rId4"/>
          <a:stretch>
            <a:fillRect/>
          </a:stretch>
        </p:blipFill>
        <p:spPr>
          <a:xfrm>
            <a:off x="10322046" y="3154260"/>
            <a:ext cx="1869954" cy="3703739"/>
          </a:xfrm>
          <a:prstGeom prst="rect">
            <a:avLst/>
          </a:prstGeom>
        </p:spPr>
      </p:pic>
      <p:sp>
        <p:nvSpPr>
          <p:cNvPr id="11" name="Tekstvak 10">
            <a:extLst>
              <a:ext uri="{FF2B5EF4-FFF2-40B4-BE49-F238E27FC236}">
                <a16:creationId xmlns:a16="http://schemas.microsoft.com/office/drawing/2014/main" id="{9B50E172-BBB5-4DED-A6AF-89AB8188A907}"/>
              </a:ext>
            </a:extLst>
          </p:cNvPr>
          <p:cNvSpPr txBox="1"/>
          <p:nvPr/>
        </p:nvSpPr>
        <p:spPr>
          <a:xfrm>
            <a:off x="7499760" y="-16449"/>
            <a:ext cx="2969704" cy="369332"/>
          </a:xfrm>
          <a:prstGeom prst="rect">
            <a:avLst/>
          </a:prstGeom>
          <a:noFill/>
        </p:spPr>
        <p:txBody>
          <a:bodyPr wrap="square" rtlCol="0">
            <a:spAutoFit/>
          </a:bodyPr>
          <a:lstStyle/>
          <a:p>
            <a:pPr algn="r"/>
            <a:r>
              <a:rPr lang="en-US" dirty="0"/>
              <a:t>WEDSTRIJDZAKEN</a:t>
            </a:r>
            <a:endParaRPr lang="nl-NL" dirty="0"/>
          </a:p>
        </p:txBody>
      </p:sp>
    </p:spTree>
    <p:extLst>
      <p:ext uri="{BB962C8B-B14F-4D97-AF65-F5344CB8AC3E}">
        <p14:creationId xmlns:p14="http://schemas.microsoft.com/office/powerpoint/2010/main" val="406700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Agenda</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2</a:t>
            </a:fld>
            <a:endParaRPr lang="en-US" dirty="0"/>
          </a:p>
        </p:txBody>
      </p:sp>
      <p:graphicFrame>
        <p:nvGraphicFramePr>
          <p:cNvPr id="5" name="Tabel 4">
            <a:extLst>
              <a:ext uri="{FF2B5EF4-FFF2-40B4-BE49-F238E27FC236}">
                <a16:creationId xmlns:a16="http://schemas.microsoft.com/office/drawing/2014/main" id="{2C872689-9573-4EEE-98E2-8BF1FF9C602B}"/>
              </a:ext>
            </a:extLst>
          </p:cNvPr>
          <p:cNvGraphicFramePr>
            <a:graphicFrameLocks noGrp="1"/>
          </p:cNvGraphicFramePr>
          <p:nvPr>
            <p:extLst>
              <p:ext uri="{D42A27DB-BD31-4B8C-83A1-F6EECF244321}">
                <p14:modId xmlns:p14="http://schemas.microsoft.com/office/powerpoint/2010/main" val="761075703"/>
              </p:ext>
            </p:extLst>
          </p:nvPr>
        </p:nvGraphicFramePr>
        <p:xfrm>
          <a:off x="1241572" y="1853248"/>
          <a:ext cx="9110968" cy="3337560"/>
        </p:xfrm>
        <a:graphic>
          <a:graphicData uri="http://schemas.openxmlformats.org/drawingml/2006/table">
            <a:tbl>
              <a:tblPr firstRow="1" bandRow="1">
                <a:tableStyleId>{3B4B98B0-60AC-42C2-AFA5-B58CD77FA1E5}</a:tableStyleId>
              </a:tblPr>
              <a:tblGrid>
                <a:gridCol w="4485330">
                  <a:extLst>
                    <a:ext uri="{9D8B030D-6E8A-4147-A177-3AD203B41FA5}">
                      <a16:colId xmlns:a16="http://schemas.microsoft.com/office/drawing/2014/main" val="63382621"/>
                    </a:ext>
                  </a:extLst>
                </a:gridCol>
                <a:gridCol w="4625638">
                  <a:extLst>
                    <a:ext uri="{9D8B030D-6E8A-4147-A177-3AD203B41FA5}">
                      <a16:colId xmlns:a16="http://schemas.microsoft.com/office/drawing/2014/main" val="1251808153"/>
                    </a:ext>
                  </a:extLst>
                </a:gridCol>
              </a:tblGrid>
              <a:tr h="370840">
                <a:tc>
                  <a:txBody>
                    <a:bodyPr/>
                    <a:lstStyle/>
                    <a:p>
                      <a:r>
                        <a:rPr lang="en-US" dirty="0"/>
                        <a:t>ONDERWERP</a:t>
                      </a:r>
                      <a:endParaRPr lang="nl-NL" b="1" dirty="0"/>
                    </a:p>
                  </a:txBody>
                  <a:tcPr/>
                </a:tc>
                <a:tc>
                  <a:txBody>
                    <a:bodyPr/>
                    <a:lstStyle/>
                    <a:p>
                      <a:r>
                        <a:rPr lang="en-US" dirty="0"/>
                        <a:t>DOOR</a:t>
                      </a:r>
                      <a:endParaRPr lang="nl-NL" b="1" dirty="0"/>
                    </a:p>
                  </a:txBody>
                  <a:tcPr/>
                </a:tc>
                <a:extLst>
                  <a:ext uri="{0D108BD9-81ED-4DB2-BD59-A6C34878D82A}">
                    <a16:rowId xmlns:a16="http://schemas.microsoft.com/office/drawing/2014/main" val="1443555468"/>
                  </a:ext>
                </a:extLst>
              </a:tr>
              <a:tr h="370840">
                <a:tc>
                  <a:txBody>
                    <a:bodyPr/>
                    <a:lstStyle/>
                    <a:p>
                      <a:r>
                        <a:rPr lang="en-US" dirty="0" err="1"/>
                        <a:t>Algemeen</a:t>
                      </a:r>
                      <a:endParaRPr lang="nl-NL" dirty="0"/>
                    </a:p>
                  </a:txBody>
                  <a:tcPr/>
                </a:tc>
                <a:tc>
                  <a:txBody>
                    <a:bodyPr/>
                    <a:lstStyle/>
                    <a:p>
                      <a:r>
                        <a:rPr lang="en-US" dirty="0" err="1"/>
                        <a:t>Hoofdbestuur</a:t>
                      </a:r>
                      <a:endParaRPr lang="nl-NL" dirty="0"/>
                    </a:p>
                  </a:txBody>
                  <a:tcPr/>
                </a:tc>
                <a:extLst>
                  <a:ext uri="{0D108BD9-81ED-4DB2-BD59-A6C34878D82A}">
                    <a16:rowId xmlns:a16="http://schemas.microsoft.com/office/drawing/2014/main" val="2820829308"/>
                  </a:ext>
                </a:extLst>
              </a:tr>
              <a:tr h="370840">
                <a:tc>
                  <a:txBody>
                    <a:bodyPr/>
                    <a:lstStyle/>
                    <a:p>
                      <a:r>
                        <a:rPr lang="en-US" dirty="0" err="1"/>
                        <a:t>Kleding</a:t>
                      </a:r>
                      <a:r>
                        <a:rPr lang="en-US" dirty="0"/>
                        <a:t> </a:t>
                      </a:r>
                      <a:r>
                        <a:rPr lang="en-US" dirty="0" err="1"/>
                        <a:t>en</a:t>
                      </a:r>
                      <a:r>
                        <a:rPr lang="en-US" dirty="0"/>
                        <a:t> </a:t>
                      </a:r>
                      <a:r>
                        <a:rPr lang="en-US" dirty="0" err="1"/>
                        <a:t>materialen</a:t>
                      </a:r>
                      <a:endParaRPr lang="nl-NL" dirty="0"/>
                    </a:p>
                  </a:txBody>
                  <a:tcPr/>
                </a:tc>
                <a:tc>
                  <a:txBody>
                    <a:bodyPr/>
                    <a:lstStyle/>
                    <a:p>
                      <a:r>
                        <a:rPr lang="en-US" dirty="0"/>
                        <a:t>Pieter Franssen</a:t>
                      </a:r>
                      <a:endParaRPr lang="nl-NL" dirty="0"/>
                    </a:p>
                  </a:txBody>
                  <a:tcPr/>
                </a:tc>
                <a:extLst>
                  <a:ext uri="{0D108BD9-81ED-4DB2-BD59-A6C34878D82A}">
                    <a16:rowId xmlns:a16="http://schemas.microsoft.com/office/drawing/2014/main" val="2122929380"/>
                  </a:ext>
                </a:extLst>
              </a:tr>
              <a:tr h="370840">
                <a:tc>
                  <a:txBody>
                    <a:bodyPr/>
                    <a:lstStyle/>
                    <a:p>
                      <a:r>
                        <a:rPr lang="en-US" dirty="0" err="1"/>
                        <a:t>Wedstrijdzaken</a:t>
                      </a:r>
                      <a:endParaRPr lang="en-US" dirty="0"/>
                    </a:p>
                  </a:txBody>
                  <a:tcPr/>
                </a:tc>
                <a:tc>
                  <a:txBody>
                    <a:bodyPr/>
                    <a:lstStyle/>
                    <a:p>
                      <a:r>
                        <a:rPr lang="en-US" dirty="0" err="1"/>
                        <a:t>Guus</a:t>
                      </a:r>
                      <a:r>
                        <a:rPr lang="en-US" dirty="0"/>
                        <a:t> de Haas / Jaap </a:t>
                      </a:r>
                      <a:r>
                        <a:rPr lang="en-US" dirty="0" err="1"/>
                        <a:t>Ruitenberg</a:t>
                      </a:r>
                      <a:endParaRPr lang="nl-NL" dirty="0"/>
                    </a:p>
                  </a:txBody>
                  <a:tcPr/>
                </a:tc>
                <a:extLst>
                  <a:ext uri="{0D108BD9-81ED-4DB2-BD59-A6C34878D82A}">
                    <a16:rowId xmlns:a16="http://schemas.microsoft.com/office/drawing/2014/main" val="2900174095"/>
                  </a:ext>
                </a:extLst>
              </a:tr>
              <a:tr h="370840">
                <a:tc>
                  <a:txBody>
                    <a:bodyPr/>
                    <a:lstStyle/>
                    <a:p>
                      <a:r>
                        <a:rPr lang="en-US" dirty="0" err="1"/>
                        <a:t>Vrijwiligerswerk</a:t>
                      </a:r>
                      <a:endParaRPr lang="nl-NL" dirty="0"/>
                    </a:p>
                  </a:txBody>
                  <a:tcPr/>
                </a:tc>
                <a:tc>
                  <a:txBody>
                    <a:bodyPr/>
                    <a:lstStyle/>
                    <a:p>
                      <a:r>
                        <a:rPr lang="en-US" dirty="0"/>
                        <a:t>Alex van der </a:t>
                      </a:r>
                      <a:r>
                        <a:rPr lang="en-US" dirty="0" err="1"/>
                        <a:t>Vosse</a:t>
                      </a:r>
                      <a:endParaRPr lang="nl-NL" dirty="0"/>
                    </a:p>
                  </a:txBody>
                  <a:tcPr/>
                </a:tc>
                <a:extLst>
                  <a:ext uri="{0D108BD9-81ED-4DB2-BD59-A6C34878D82A}">
                    <a16:rowId xmlns:a16="http://schemas.microsoft.com/office/drawing/2014/main" val="3735776171"/>
                  </a:ext>
                </a:extLst>
              </a:tr>
              <a:tr h="370840">
                <a:tc>
                  <a:txBody>
                    <a:bodyPr/>
                    <a:lstStyle/>
                    <a:p>
                      <a:r>
                        <a:rPr lang="en-US" dirty="0" err="1"/>
                        <a:t>Publiciteit</a:t>
                      </a:r>
                      <a:r>
                        <a:rPr lang="en-US" dirty="0"/>
                        <a:t> / Social Media</a:t>
                      </a:r>
                      <a:endParaRPr lang="nl-NL" dirty="0"/>
                    </a:p>
                  </a:txBody>
                  <a:tcPr/>
                </a:tc>
                <a:tc>
                  <a:txBody>
                    <a:bodyPr/>
                    <a:lstStyle/>
                    <a:p>
                      <a:r>
                        <a:rPr lang="en-US" dirty="0" err="1"/>
                        <a:t>Gerco</a:t>
                      </a:r>
                      <a:r>
                        <a:rPr lang="en-US" dirty="0"/>
                        <a:t> </a:t>
                      </a:r>
                      <a:r>
                        <a:rPr lang="en-US" dirty="0" err="1"/>
                        <a:t>Grevers</a:t>
                      </a:r>
                      <a:endParaRPr lang="nl-NL" dirty="0"/>
                    </a:p>
                  </a:txBody>
                  <a:tcPr/>
                </a:tc>
                <a:extLst>
                  <a:ext uri="{0D108BD9-81ED-4DB2-BD59-A6C34878D82A}">
                    <a16:rowId xmlns:a16="http://schemas.microsoft.com/office/drawing/2014/main" val="2332262953"/>
                  </a:ext>
                </a:extLst>
              </a:tr>
              <a:tr h="370840">
                <a:tc>
                  <a:txBody>
                    <a:bodyPr/>
                    <a:lstStyle/>
                    <a:p>
                      <a:r>
                        <a:rPr lang="en-US" dirty="0" err="1"/>
                        <a:t>Leden</a:t>
                      </a:r>
                      <a:r>
                        <a:rPr lang="en-US" dirty="0"/>
                        <a:t>-/</a:t>
                      </a:r>
                      <a:r>
                        <a:rPr lang="en-US" dirty="0" err="1"/>
                        <a:t>Contributieadministratie</a:t>
                      </a:r>
                      <a:endParaRPr lang="nl-NL" dirty="0"/>
                    </a:p>
                  </a:txBody>
                  <a:tcPr/>
                </a:tc>
                <a:tc>
                  <a:txBody>
                    <a:bodyPr/>
                    <a:lstStyle/>
                    <a:p>
                      <a:r>
                        <a:rPr lang="en-US" dirty="0"/>
                        <a:t>Jan de Gunst</a:t>
                      </a:r>
                      <a:endParaRPr lang="nl-NL" dirty="0"/>
                    </a:p>
                  </a:txBody>
                  <a:tcPr/>
                </a:tc>
                <a:extLst>
                  <a:ext uri="{0D108BD9-81ED-4DB2-BD59-A6C34878D82A}">
                    <a16:rowId xmlns:a16="http://schemas.microsoft.com/office/drawing/2014/main" val="1825003478"/>
                  </a:ext>
                </a:extLst>
              </a:tr>
              <a:tr h="370840">
                <a:tc>
                  <a:txBody>
                    <a:bodyPr/>
                    <a:lstStyle/>
                    <a:p>
                      <a:r>
                        <a:rPr lang="en-US" dirty="0"/>
                        <a:t>Sponsoring</a:t>
                      </a:r>
                      <a:endParaRPr lang="nl-NL" dirty="0"/>
                    </a:p>
                  </a:txBody>
                  <a:tcPr/>
                </a:tc>
                <a:tc>
                  <a:txBody>
                    <a:bodyPr/>
                    <a:lstStyle/>
                    <a:p>
                      <a:r>
                        <a:rPr lang="en-US" dirty="0"/>
                        <a:t>Jeroen van </a:t>
                      </a:r>
                      <a:r>
                        <a:rPr lang="en-US" dirty="0" err="1"/>
                        <a:t>Werven</a:t>
                      </a:r>
                      <a:r>
                        <a:rPr lang="en-US" dirty="0"/>
                        <a:t> / Pieter </a:t>
                      </a:r>
                      <a:r>
                        <a:rPr lang="en-US" dirty="0" err="1"/>
                        <a:t>Fransen</a:t>
                      </a:r>
                      <a:endParaRPr lang="nl-NL" dirty="0"/>
                    </a:p>
                  </a:txBody>
                  <a:tcPr/>
                </a:tc>
                <a:extLst>
                  <a:ext uri="{0D108BD9-81ED-4DB2-BD59-A6C34878D82A}">
                    <a16:rowId xmlns:a16="http://schemas.microsoft.com/office/drawing/2014/main" val="123477819"/>
                  </a:ext>
                </a:extLst>
              </a:tr>
              <a:tr h="370840">
                <a:tc>
                  <a:txBody>
                    <a:bodyPr/>
                    <a:lstStyle/>
                    <a:p>
                      <a:r>
                        <a:rPr lang="en-US" dirty="0" err="1"/>
                        <a:t>FairPlay</a:t>
                      </a:r>
                      <a:endParaRPr lang="nl-NL" dirty="0"/>
                    </a:p>
                  </a:txBody>
                  <a:tcPr/>
                </a:tc>
                <a:tc>
                  <a:txBody>
                    <a:bodyPr/>
                    <a:lstStyle/>
                    <a:p>
                      <a:r>
                        <a:rPr lang="en-US" dirty="0" err="1"/>
                        <a:t>Anke</a:t>
                      </a:r>
                      <a:r>
                        <a:rPr lang="en-US" dirty="0"/>
                        <a:t> van </a:t>
                      </a:r>
                      <a:r>
                        <a:rPr lang="en-US" dirty="0" err="1"/>
                        <a:t>Vilsteren</a:t>
                      </a:r>
                      <a:endParaRPr lang="nl-NL" dirty="0"/>
                    </a:p>
                  </a:txBody>
                  <a:tcPr/>
                </a:tc>
                <a:extLst>
                  <a:ext uri="{0D108BD9-81ED-4DB2-BD59-A6C34878D82A}">
                    <a16:rowId xmlns:a16="http://schemas.microsoft.com/office/drawing/2014/main" val="3879981812"/>
                  </a:ext>
                </a:extLst>
              </a:tr>
            </a:tbl>
          </a:graphicData>
        </a:graphic>
      </p:graphicFrame>
    </p:spTree>
    <p:extLst>
      <p:ext uri="{BB962C8B-B14F-4D97-AF65-F5344CB8AC3E}">
        <p14:creationId xmlns:p14="http://schemas.microsoft.com/office/powerpoint/2010/main" val="1028729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Scheidsrechters</a:t>
            </a:r>
          </a:p>
        </p:txBody>
      </p:sp>
      <p:sp>
        <p:nvSpPr>
          <p:cNvPr id="3" name="Tijdelijke aanduiding voor inhoud 2"/>
          <p:cNvSpPr>
            <a:spLocks noGrp="1"/>
          </p:cNvSpPr>
          <p:nvPr>
            <p:ph idx="1"/>
          </p:nvPr>
        </p:nvSpPr>
        <p:spPr>
          <a:xfrm>
            <a:off x="511729" y="1579747"/>
            <a:ext cx="9539106" cy="4195481"/>
          </a:xfrm>
        </p:spPr>
        <p:txBody>
          <a:bodyPr/>
          <a:lstStyle/>
          <a:p>
            <a:r>
              <a:rPr lang="nl-NL" sz="1800" dirty="0"/>
              <a:t>Indien op de website van BQ bij het wedstrijdschema in de kolom SCHEIDSRECHTERS niets staat vermeld, dan dient het elftal zelf voor een scheidsrechter te zorgen. </a:t>
            </a:r>
          </a:p>
          <a:p>
            <a:r>
              <a:rPr lang="nl-NL" sz="1800" dirty="0"/>
              <a:t>Zie </a:t>
            </a:r>
            <a:r>
              <a:rPr lang="nl-NL" dirty="0">
                <a:hlinkClick r:id="rId2"/>
              </a:rPr>
              <a:t>http://www.bequick28.nl/wedstrijden/programma-deze-week/</a:t>
            </a:r>
            <a:endParaRPr lang="nl-NL" dirty="0"/>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20</a:t>
            </a:fld>
            <a:endParaRPr lang="en-US" dirty="0"/>
          </a:p>
        </p:txBody>
      </p:sp>
      <p:pic>
        <p:nvPicPr>
          <p:cNvPr id="5" name="Afbeelding 4"/>
          <p:cNvPicPr>
            <a:picLocks noChangeAspect="1"/>
          </p:cNvPicPr>
          <p:nvPr/>
        </p:nvPicPr>
        <p:blipFill>
          <a:blip r:embed="rId4"/>
          <a:stretch>
            <a:fillRect/>
          </a:stretch>
        </p:blipFill>
        <p:spPr>
          <a:xfrm>
            <a:off x="8304755" y="3038606"/>
            <a:ext cx="3871007" cy="3819394"/>
          </a:xfrm>
          <a:prstGeom prst="rect">
            <a:avLst/>
          </a:prstGeom>
        </p:spPr>
      </p:pic>
      <p:pic>
        <p:nvPicPr>
          <p:cNvPr id="7" name="Afbeelding 6"/>
          <p:cNvPicPr>
            <a:picLocks noChangeAspect="1"/>
          </p:cNvPicPr>
          <p:nvPr/>
        </p:nvPicPr>
        <p:blipFill>
          <a:blip r:embed="rId5"/>
          <a:stretch>
            <a:fillRect/>
          </a:stretch>
        </p:blipFill>
        <p:spPr>
          <a:xfrm>
            <a:off x="1754296" y="3477221"/>
            <a:ext cx="5151579" cy="3049079"/>
          </a:xfrm>
          <a:prstGeom prst="rect">
            <a:avLst/>
          </a:prstGeom>
        </p:spPr>
      </p:pic>
      <p:sp>
        <p:nvSpPr>
          <p:cNvPr id="9" name="Tekstvak 8">
            <a:extLst>
              <a:ext uri="{FF2B5EF4-FFF2-40B4-BE49-F238E27FC236}">
                <a16:creationId xmlns:a16="http://schemas.microsoft.com/office/drawing/2014/main" id="{643EE61C-7FE2-41C1-8F86-4FE4DE084C50}"/>
              </a:ext>
            </a:extLst>
          </p:cNvPr>
          <p:cNvSpPr txBox="1"/>
          <p:nvPr/>
        </p:nvSpPr>
        <p:spPr>
          <a:xfrm>
            <a:off x="7499760" y="-16449"/>
            <a:ext cx="2969704" cy="369332"/>
          </a:xfrm>
          <a:prstGeom prst="rect">
            <a:avLst/>
          </a:prstGeom>
          <a:noFill/>
        </p:spPr>
        <p:txBody>
          <a:bodyPr wrap="square" rtlCol="0">
            <a:spAutoFit/>
          </a:bodyPr>
          <a:lstStyle/>
          <a:p>
            <a:pPr algn="r"/>
            <a:r>
              <a:rPr lang="en-US" dirty="0"/>
              <a:t>WEDSTRIJDZAKEN</a:t>
            </a:r>
            <a:endParaRPr lang="nl-NL" dirty="0"/>
          </a:p>
        </p:txBody>
      </p:sp>
    </p:spTree>
    <p:extLst>
      <p:ext uri="{BB962C8B-B14F-4D97-AF65-F5344CB8AC3E}">
        <p14:creationId xmlns:p14="http://schemas.microsoft.com/office/powerpoint/2010/main" val="3869150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Toernooien </a:t>
            </a:r>
          </a:p>
        </p:txBody>
      </p:sp>
      <p:sp>
        <p:nvSpPr>
          <p:cNvPr id="3" name="Tijdelijke aanduiding voor inhoud 2"/>
          <p:cNvSpPr>
            <a:spLocks noGrp="1"/>
          </p:cNvSpPr>
          <p:nvPr>
            <p:ph idx="1"/>
          </p:nvPr>
        </p:nvSpPr>
        <p:spPr>
          <a:xfrm>
            <a:off x="1104293" y="1260739"/>
            <a:ext cx="9365171" cy="5349786"/>
          </a:xfrm>
        </p:spPr>
        <p:txBody>
          <a:bodyPr>
            <a:normAutofit/>
          </a:bodyPr>
          <a:lstStyle/>
          <a:p>
            <a:r>
              <a:rPr lang="nl-NL" sz="1800" dirty="0"/>
              <a:t>Op ons sportpark vinden diverse toernooien plaats:</a:t>
            </a:r>
          </a:p>
          <a:p>
            <a:pPr lvl="1"/>
            <a:r>
              <a:rPr lang="nl-NL" sz="1600" dirty="0" err="1"/>
              <a:t>Djambo</a:t>
            </a:r>
            <a:r>
              <a:rPr lang="nl-NL" sz="1600" dirty="0"/>
              <a:t> </a:t>
            </a:r>
            <a:r>
              <a:rPr lang="nl-NL" sz="1600" dirty="0" err="1"/>
              <a:t>kids</a:t>
            </a:r>
            <a:r>
              <a:rPr lang="nl-NL" sz="1600" dirty="0"/>
              <a:t> DEF toernooi</a:t>
            </a:r>
          </a:p>
          <a:p>
            <a:pPr lvl="1"/>
            <a:r>
              <a:rPr lang="nl-NL" sz="1600" dirty="0"/>
              <a:t>Zwolle International Cup</a:t>
            </a:r>
          </a:p>
          <a:p>
            <a:pPr lvl="1"/>
            <a:r>
              <a:rPr lang="en-US" sz="1600" dirty="0"/>
              <a:t>People &amp; Payment </a:t>
            </a:r>
            <a:r>
              <a:rPr lang="en-US" sz="1600" dirty="0" err="1"/>
              <a:t>Vrouwen</a:t>
            </a:r>
            <a:r>
              <a:rPr lang="en-US" sz="1600" dirty="0"/>
              <a:t>/</a:t>
            </a:r>
            <a:r>
              <a:rPr lang="en-US" sz="1600" dirty="0" err="1"/>
              <a:t>meisjestoernooi</a:t>
            </a:r>
            <a:endParaRPr lang="nl-NL" sz="1600" dirty="0"/>
          </a:p>
          <a:p>
            <a:pPr lvl="1"/>
            <a:r>
              <a:rPr lang="nl-NL" sz="1600" dirty="0"/>
              <a:t>Colijn &amp; Partners zomertoernooi</a:t>
            </a:r>
          </a:p>
          <a:p>
            <a:pPr marL="400050"/>
            <a:r>
              <a:rPr lang="nl-NL" sz="1800" dirty="0"/>
              <a:t>Ook vinden er incidenteel “externe” toernooien plaats</a:t>
            </a:r>
          </a:p>
          <a:p>
            <a:pPr lvl="1"/>
            <a:r>
              <a:rPr lang="nl-NL" sz="1600" dirty="0"/>
              <a:t>NK MBO vrouwenvoetbal</a:t>
            </a:r>
          </a:p>
          <a:p>
            <a:r>
              <a:rPr lang="nl-NL" sz="1800" dirty="0"/>
              <a:t>Het kan zijn dat hierdoor de mogelijkheid voor het spelen van (oefen)wedstrijden vervallen. Ook kunnen trainingen hierdoor afgelast worden.</a:t>
            </a:r>
          </a:p>
          <a:p>
            <a:r>
              <a:rPr lang="en-US" sz="1800" dirty="0"/>
              <a:t>I</a:t>
            </a:r>
            <a:r>
              <a:rPr lang="nl-NL" sz="1800" dirty="0" err="1"/>
              <a:t>ndien</a:t>
            </a:r>
            <a:r>
              <a:rPr lang="nl-NL" sz="1800" dirty="0"/>
              <a:t> er nacompetitie wedstrijden op een toernooidatum gespeeld moeten worden, dan zullen deze na afloop van het toernooi gespeeld worden (na 16:00/17.00 uur)</a:t>
            </a:r>
          </a:p>
          <a:p>
            <a:pPr lvl="1"/>
            <a:endParaRPr lang="nl-NL" dirty="0"/>
          </a:p>
          <a:p>
            <a:pPr lvl="1"/>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21</a:t>
            </a:fld>
            <a:endParaRPr lang="en-US" dirty="0"/>
          </a:p>
        </p:txBody>
      </p:sp>
      <p:sp>
        <p:nvSpPr>
          <p:cNvPr id="7" name="Tekstvak 6">
            <a:extLst>
              <a:ext uri="{FF2B5EF4-FFF2-40B4-BE49-F238E27FC236}">
                <a16:creationId xmlns:a16="http://schemas.microsoft.com/office/drawing/2014/main" id="{7FEB411E-7BF4-4BDF-85A2-5DE35477AC6B}"/>
              </a:ext>
            </a:extLst>
          </p:cNvPr>
          <p:cNvSpPr txBox="1"/>
          <p:nvPr/>
        </p:nvSpPr>
        <p:spPr>
          <a:xfrm>
            <a:off x="7499760" y="-16449"/>
            <a:ext cx="2969704" cy="369332"/>
          </a:xfrm>
          <a:prstGeom prst="rect">
            <a:avLst/>
          </a:prstGeom>
          <a:noFill/>
        </p:spPr>
        <p:txBody>
          <a:bodyPr wrap="square" rtlCol="0">
            <a:spAutoFit/>
          </a:bodyPr>
          <a:lstStyle/>
          <a:p>
            <a:pPr algn="r"/>
            <a:r>
              <a:rPr lang="en-US" dirty="0"/>
              <a:t>WEDSTRIJDZAKEN</a:t>
            </a:r>
            <a:endParaRPr lang="nl-NL" dirty="0"/>
          </a:p>
        </p:txBody>
      </p:sp>
    </p:spTree>
    <p:extLst>
      <p:ext uri="{BB962C8B-B14F-4D97-AF65-F5344CB8AC3E}">
        <p14:creationId xmlns:p14="http://schemas.microsoft.com/office/powerpoint/2010/main" val="370004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Taakverdeling</a:t>
            </a:r>
          </a:p>
        </p:txBody>
      </p:sp>
      <p:sp>
        <p:nvSpPr>
          <p:cNvPr id="3" name="Tijdelijke aanduiding voor inhoud 2"/>
          <p:cNvSpPr>
            <a:spLocks noGrp="1"/>
          </p:cNvSpPr>
          <p:nvPr>
            <p:ph idx="1"/>
          </p:nvPr>
        </p:nvSpPr>
        <p:spPr/>
        <p:txBody>
          <a:bodyPr>
            <a:normAutofit/>
          </a:bodyPr>
          <a:lstStyle/>
          <a:p>
            <a:r>
              <a:rPr lang="nl-NL" sz="1800" dirty="0"/>
              <a:t>Wedstrijdsecretariaat op de zaterdag, Guus de Haas.</a:t>
            </a:r>
          </a:p>
          <a:p>
            <a:r>
              <a:rPr lang="nl-NL" sz="1800" dirty="0"/>
              <a:t>Trainingsschema (velden/kleedkamers) en indeling elftallen, Jur Oosterhof.</a:t>
            </a:r>
          </a:p>
          <a:p>
            <a:r>
              <a:rPr lang="nl-NL" sz="1800" dirty="0"/>
              <a:t>Wedstrijd wijzigingen, incl. contact KNVB, Jaap Ruitenberg.</a:t>
            </a:r>
          </a:p>
          <a:p>
            <a:r>
              <a:rPr lang="nl-NL" sz="1800" dirty="0"/>
              <a:t>Indeling velden/kleedkamers zaterdag, Jaap Ruitenberg.</a:t>
            </a:r>
          </a:p>
          <a:p>
            <a:r>
              <a:rPr lang="nl-NL" sz="1800" dirty="0"/>
              <a:t>Wedstrijdprogramma, Jaap Ruitenberg.</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22</a:t>
            </a:fld>
            <a:endParaRPr lang="en-US" dirty="0"/>
          </a:p>
        </p:txBody>
      </p:sp>
      <p:pic>
        <p:nvPicPr>
          <p:cNvPr id="5" name="Afbeelding 4"/>
          <p:cNvPicPr>
            <a:picLocks noChangeAspect="1"/>
          </p:cNvPicPr>
          <p:nvPr/>
        </p:nvPicPr>
        <p:blipFill>
          <a:blip r:embed="rId3"/>
          <a:stretch>
            <a:fillRect/>
          </a:stretch>
        </p:blipFill>
        <p:spPr>
          <a:xfrm>
            <a:off x="9351814" y="5244099"/>
            <a:ext cx="2839649" cy="1613901"/>
          </a:xfrm>
          <a:prstGeom prst="rect">
            <a:avLst/>
          </a:prstGeom>
        </p:spPr>
      </p:pic>
      <p:sp>
        <p:nvSpPr>
          <p:cNvPr id="7" name="Tekstvak 6">
            <a:extLst>
              <a:ext uri="{FF2B5EF4-FFF2-40B4-BE49-F238E27FC236}">
                <a16:creationId xmlns:a16="http://schemas.microsoft.com/office/drawing/2014/main" id="{52375636-8057-4A3F-BCC2-BF8F579D02E2}"/>
              </a:ext>
            </a:extLst>
          </p:cNvPr>
          <p:cNvSpPr txBox="1"/>
          <p:nvPr/>
        </p:nvSpPr>
        <p:spPr>
          <a:xfrm>
            <a:off x="7499760" y="-16449"/>
            <a:ext cx="2969704" cy="369332"/>
          </a:xfrm>
          <a:prstGeom prst="rect">
            <a:avLst/>
          </a:prstGeom>
          <a:noFill/>
        </p:spPr>
        <p:txBody>
          <a:bodyPr wrap="square" rtlCol="0">
            <a:spAutoFit/>
          </a:bodyPr>
          <a:lstStyle/>
          <a:p>
            <a:pPr algn="r"/>
            <a:r>
              <a:rPr lang="en-US" dirty="0"/>
              <a:t>WEDSTRIJDZAKEN</a:t>
            </a:r>
          </a:p>
        </p:txBody>
      </p:sp>
    </p:spTree>
    <p:extLst>
      <p:ext uri="{BB962C8B-B14F-4D97-AF65-F5344CB8AC3E}">
        <p14:creationId xmlns:p14="http://schemas.microsoft.com/office/powerpoint/2010/main" val="2123722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4955" y="1447801"/>
            <a:ext cx="8825658" cy="1479958"/>
          </a:xfrm>
        </p:spPr>
        <p:txBody>
          <a:bodyPr/>
          <a:lstStyle/>
          <a:p>
            <a:r>
              <a:rPr lang="nl-NL" dirty="0"/>
              <a:t>Vrijwilligerswerk</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23</a:t>
            </a:fld>
            <a:endParaRPr lang="en-US" dirty="0"/>
          </a:p>
        </p:txBody>
      </p:sp>
      <p:sp>
        <p:nvSpPr>
          <p:cNvPr id="7" name="Ondertitel 6">
            <a:extLst>
              <a:ext uri="{FF2B5EF4-FFF2-40B4-BE49-F238E27FC236}">
                <a16:creationId xmlns:a16="http://schemas.microsoft.com/office/drawing/2014/main" id="{8997E937-E3BB-472E-989B-70D6EF202DAC}"/>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670973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Vrijwilligerswerk</a:t>
            </a:r>
          </a:p>
        </p:txBody>
      </p:sp>
      <p:sp>
        <p:nvSpPr>
          <p:cNvPr id="3" name="Tijdelijke aanduiding voor inhoud 2"/>
          <p:cNvSpPr>
            <a:spLocks noGrp="1"/>
          </p:cNvSpPr>
          <p:nvPr>
            <p:ph idx="1"/>
          </p:nvPr>
        </p:nvSpPr>
        <p:spPr/>
        <p:txBody>
          <a:bodyPr>
            <a:normAutofit/>
          </a:bodyPr>
          <a:lstStyle/>
          <a:p>
            <a:r>
              <a:rPr lang="nl-NL" sz="1900" dirty="0"/>
              <a:t>Van ieder spelend lid vanaf 16 jaar (JO17) en van ouders/ verzorgers van een jeugdlid tot 16 jaar wordt verwacht dat hij / zij minimaal 8 uur vrijwilligerswerk voor onze vereniging verricht.</a:t>
            </a:r>
          </a:p>
          <a:p>
            <a:r>
              <a:rPr lang="nl-NL" sz="1900" dirty="0"/>
              <a:t>Inschrijven kan (binnenkort) via de app clubmobiel (</a:t>
            </a:r>
            <a:r>
              <a:rPr lang="nl-NL" sz="1900" dirty="0" err="1"/>
              <a:t>voetbal.nl</a:t>
            </a:r>
            <a:r>
              <a:rPr lang="nl-NL" sz="1900" dirty="0"/>
              <a:t>)</a:t>
            </a:r>
            <a:endParaRPr lang="en-US" sz="1900" dirty="0"/>
          </a:p>
          <a:p>
            <a:r>
              <a:rPr lang="en-US" sz="1900" dirty="0" err="1"/>
              <a:t>Naast</a:t>
            </a:r>
            <a:r>
              <a:rPr lang="en-US" sz="1900" dirty="0"/>
              <a:t> het </a:t>
            </a:r>
            <a:r>
              <a:rPr lang="en-US" sz="1900" dirty="0" err="1"/>
              <a:t>verplichte</a:t>
            </a:r>
            <a:r>
              <a:rPr lang="en-US" sz="1900" dirty="0"/>
              <a:t> </a:t>
            </a:r>
            <a:r>
              <a:rPr lang="en-US" sz="1900" dirty="0" err="1"/>
              <a:t>vrijwilligerswerk</a:t>
            </a:r>
            <a:r>
              <a:rPr lang="en-US" sz="1900" dirty="0"/>
              <a:t> </a:t>
            </a:r>
            <a:r>
              <a:rPr lang="en-US" sz="1900" dirty="0" err="1"/>
              <a:t>zijn</a:t>
            </a:r>
            <a:r>
              <a:rPr lang="en-US" sz="1900" dirty="0"/>
              <a:t> </a:t>
            </a:r>
            <a:r>
              <a:rPr lang="en-US" sz="1900" dirty="0" err="1"/>
              <a:t>wij</a:t>
            </a:r>
            <a:r>
              <a:rPr lang="en-US" sz="1900" dirty="0"/>
              <a:t> </a:t>
            </a:r>
            <a:r>
              <a:rPr lang="en-US" sz="1900" dirty="0" err="1"/>
              <a:t>ook</a:t>
            </a:r>
            <a:r>
              <a:rPr lang="en-US" sz="1900" dirty="0"/>
              <a:t> </a:t>
            </a:r>
            <a:r>
              <a:rPr lang="en-US" sz="1900" dirty="0" err="1"/>
              <a:t>continu</a:t>
            </a:r>
            <a:r>
              <a:rPr lang="en-US" sz="1900" dirty="0"/>
              <a:t> op </a:t>
            </a:r>
            <a:r>
              <a:rPr lang="en-US" sz="1900" dirty="0" err="1"/>
              <a:t>zoek</a:t>
            </a:r>
            <a:r>
              <a:rPr lang="en-US" sz="1900" dirty="0"/>
              <a:t> </a:t>
            </a:r>
            <a:r>
              <a:rPr lang="en-US" sz="1900" dirty="0" err="1"/>
              <a:t>naar</a:t>
            </a:r>
            <a:r>
              <a:rPr lang="en-US" sz="1900" dirty="0"/>
              <a:t> </a:t>
            </a:r>
            <a:r>
              <a:rPr lang="en-US" sz="1900" dirty="0" err="1"/>
              <a:t>vrijwilligers</a:t>
            </a:r>
            <a:r>
              <a:rPr lang="en-US" sz="1900" dirty="0"/>
              <a:t> in diverse </a:t>
            </a:r>
            <a:r>
              <a:rPr lang="en-US" sz="1900" dirty="0" err="1"/>
              <a:t>rollen</a:t>
            </a:r>
            <a:r>
              <a:rPr lang="en-US" sz="1900" dirty="0"/>
              <a:t> </a:t>
            </a:r>
            <a:r>
              <a:rPr lang="en-US" sz="1900" dirty="0" err="1"/>
              <a:t>zoals</a:t>
            </a:r>
            <a:r>
              <a:rPr lang="en-US" sz="1900" dirty="0"/>
              <a:t> </a:t>
            </a:r>
            <a:r>
              <a:rPr lang="en-US" sz="1900" dirty="0" err="1"/>
              <a:t>bestuursleden</a:t>
            </a:r>
            <a:r>
              <a:rPr lang="en-US" sz="1900" dirty="0"/>
              <a:t>, trainers </a:t>
            </a:r>
            <a:r>
              <a:rPr lang="en-US" sz="1900" dirty="0" err="1"/>
              <a:t>en</a:t>
            </a:r>
            <a:r>
              <a:rPr lang="en-US" sz="1900" dirty="0"/>
              <a:t> </a:t>
            </a:r>
            <a:r>
              <a:rPr lang="en-US" sz="1900" dirty="0" err="1"/>
              <a:t>coordinatoren</a:t>
            </a:r>
            <a:r>
              <a:rPr lang="en-US" sz="1900" dirty="0"/>
              <a:t>. </a:t>
            </a:r>
          </a:p>
          <a:p>
            <a:r>
              <a:rPr lang="en-US" sz="1900" dirty="0" err="1"/>
              <a:t>Zie</a:t>
            </a:r>
            <a:r>
              <a:rPr lang="en-US" sz="1900" dirty="0"/>
              <a:t> </a:t>
            </a:r>
            <a:r>
              <a:rPr lang="en-US" sz="1900" u="sng" dirty="0">
                <a:solidFill>
                  <a:srgbClr val="FFC000"/>
                </a:solidFill>
              </a:rPr>
              <a:t>http://www.bequick28.nl/club/</a:t>
            </a:r>
            <a:r>
              <a:rPr lang="en-US" sz="1900" u="sng" dirty="0" err="1">
                <a:solidFill>
                  <a:srgbClr val="FFC000"/>
                </a:solidFill>
              </a:rPr>
              <a:t>vrijwilligers</a:t>
            </a:r>
            <a:r>
              <a:rPr lang="en-US" sz="1900" u="sng" dirty="0">
                <a:solidFill>
                  <a:srgbClr val="FFC000"/>
                </a:solidFill>
              </a:rPr>
              <a:t>/</a:t>
            </a:r>
            <a:r>
              <a:rPr lang="en-US" sz="1900" u="sng" dirty="0" err="1">
                <a:solidFill>
                  <a:srgbClr val="FFC000"/>
                </a:solidFill>
              </a:rPr>
              <a:t>vacatures</a:t>
            </a:r>
            <a:r>
              <a:rPr lang="en-US" sz="1900" u="sng" dirty="0">
                <a:solidFill>
                  <a:srgbClr val="FFC000"/>
                </a:solidFill>
              </a:rPr>
              <a:t>/ </a:t>
            </a:r>
          </a:p>
          <a:p>
            <a:r>
              <a:rPr lang="en-US" sz="1900" dirty="0"/>
              <a:t>Spoor </a:t>
            </a:r>
            <a:r>
              <a:rPr lang="en-US" sz="1900" dirty="0" err="1"/>
              <a:t>uw</a:t>
            </a:r>
            <a:r>
              <a:rPr lang="en-US" sz="1900" dirty="0"/>
              <a:t> </a:t>
            </a:r>
            <a:r>
              <a:rPr lang="en-US" sz="1900" dirty="0" err="1"/>
              <a:t>spelers</a:t>
            </a:r>
            <a:r>
              <a:rPr lang="en-US" sz="1900" dirty="0"/>
              <a:t> </a:t>
            </a:r>
            <a:r>
              <a:rPr lang="en-US" sz="1900" dirty="0" err="1"/>
              <a:t>en</a:t>
            </a:r>
            <a:r>
              <a:rPr lang="en-US" sz="1900" dirty="0"/>
              <a:t>/of de </a:t>
            </a:r>
            <a:r>
              <a:rPr lang="en-US" sz="1900" dirty="0" err="1"/>
              <a:t>ouders</a:t>
            </a:r>
            <a:r>
              <a:rPr lang="en-US" sz="1900" dirty="0"/>
              <a:t> van </a:t>
            </a:r>
            <a:r>
              <a:rPr lang="en-US" sz="1900" dirty="0" err="1"/>
              <a:t>spelers</a:t>
            </a:r>
            <a:r>
              <a:rPr lang="en-US" sz="1900" dirty="0"/>
              <a:t> </a:t>
            </a:r>
            <a:r>
              <a:rPr lang="en-US" sz="1900" dirty="0" err="1"/>
              <a:t>aan</a:t>
            </a:r>
            <a:r>
              <a:rPr lang="en-US" sz="1900" dirty="0"/>
              <a:t> om </a:t>
            </a:r>
            <a:r>
              <a:rPr lang="en-US" sz="1900" dirty="0" err="1"/>
              <a:t>zich</a:t>
            </a:r>
            <a:r>
              <a:rPr lang="en-US" sz="1900" dirty="0"/>
              <a:t> op </a:t>
            </a:r>
            <a:r>
              <a:rPr lang="en-US" sz="1900" dirty="0" err="1"/>
              <a:t>te</a:t>
            </a:r>
            <a:r>
              <a:rPr lang="en-US" sz="1900" dirty="0"/>
              <a:t> </a:t>
            </a:r>
            <a:r>
              <a:rPr lang="en-US" sz="1900" dirty="0" err="1"/>
              <a:t>geven</a:t>
            </a:r>
            <a:r>
              <a:rPr lang="en-US" sz="1900" dirty="0"/>
              <a:t> </a:t>
            </a:r>
            <a:r>
              <a:rPr lang="en-US" sz="1900" dirty="0" err="1"/>
              <a:t>voor</a:t>
            </a:r>
            <a:r>
              <a:rPr lang="en-US" sz="1900" dirty="0"/>
              <a:t> </a:t>
            </a:r>
            <a:r>
              <a:rPr lang="en-US" sz="1900" dirty="0" err="1"/>
              <a:t>vrijwilligerswerk</a:t>
            </a:r>
            <a:endParaRPr lang="nl-NL" sz="1900"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24</a:t>
            </a:fld>
            <a:endParaRPr lang="en-US" dirty="0"/>
          </a:p>
        </p:txBody>
      </p:sp>
      <p:pic>
        <p:nvPicPr>
          <p:cNvPr id="7" name="Afbeelding 6"/>
          <p:cNvPicPr>
            <a:picLocks noChangeAspect="1"/>
          </p:cNvPicPr>
          <p:nvPr/>
        </p:nvPicPr>
        <p:blipFill>
          <a:blip r:embed="rId3"/>
          <a:stretch>
            <a:fillRect/>
          </a:stretch>
        </p:blipFill>
        <p:spPr>
          <a:xfrm>
            <a:off x="8880952" y="5438585"/>
            <a:ext cx="3311047" cy="1419415"/>
          </a:xfrm>
          <a:prstGeom prst="rect">
            <a:avLst/>
          </a:prstGeom>
        </p:spPr>
      </p:pic>
      <p:sp>
        <p:nvSpPr>
          <p:cNvPr id="8" name="Tekstvak 7">
            <a:extLst>
              <a:ext uri="{FF2B5EF4-FFF2-40B4-BE49-F238E27FC236}">
                <a16:creationId xmlns:a16="http://schemas.microsoft.com/office/drawing/2014/main" id="{AA7CA624-54D1-43A8-AF46-373AA1F0D2E4}"/>
              </a:ext>
            </a:extLst>
          </p:cNvPr>
          <p:cNvSpPr txBox="1"/>
          <p:nvPr/>
        </p:nvSpPr>
        <p:spPr>
          <a:xfrm>
            <a:off x="5673012" y="-16449"/>
            <a:ext cx="4796452" cy="369332"/>
          </a:xfrm>
          <a:prstGeom prst="rect">
            <a:avLst/>
          </a:prstGeom>
          <a:noFill/>
        </p:spPr>
        <p:txBody>
          <a:bodyPr wrap="square" rtlCol="0">
            <a:spAutoFit/>
          </a:bodyPr>
          <a:lstStyle/>
          <a:p>
            <a:pPr algn="r"/>
            <a:r>
              <a:rPr lang="en-US" dirty="0"/>
              <a:t>VRIJWILLIGERSWERK</a:t>
            </a:r>
            <a:endParaRPr lang="nl-NL" dirty="0"/>
          </a:p>
        </p:txBody>
      </p:sp>
    </p:spTree>
    <p:extLst>
      <p:ext uri="{BB962C8B-B14F-4D97-AF65-F5344CB8AC3E}">
        <p14:creationId xmlns:p14="http://schemas.microsoft.com/office/powerpoint/2010/main" val="2318244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Vrijwilligersbijdrage</a:t>
            </a:r>
          </a:p>
        </p:txBody>
      </p:sp>
      <p:sp>
        <p:nvSpPr>
          <p:cNvPr id="3" name="Tijdelijke aanduiding voor inhoud 2"/>
          <p:cNvSpPr>
            <a:spLocks noGrp="1"/>
          </p:cNvSpPr>
          <p:nvPr>
            <p:ph idx="1"/>
          </p:nvPr>
        </p:nvSpPr>
        <p:spPr>
          <a:xfrm>
            <a:off x="1103312" y="2052918"/>
            <a:ext cx="9130452" cy="4195481"/>
          </a:xfrm>
        </p:spPr>
        <p:txBody>
          <a:bodyPr>
            <a:normAutofit/>
          </a:bodyPr>
          <a:lstStyle/>
          <a:p>
            <a:r>
              <a:rPr lang="nl-NL" sz="1800" dirty="0"/>
              <a:t>Ieder spelend lid betaald € 12,50 per kwartaal aan vrijwilligersbijdrage</a:t>
            </a:r>
          </a:p>
          <a:p>
            <a:r>
              <a:rPr lang="nl-NL" sz="1800" dirty="0"/>
              <a:t>Heeft een lid aan zijn verplichte vrijwilligerswerk voldaan, dan kan hij/zij deze € 50,00 terugvragen via het webformulier op onze website</a:t>
            </a:r>
          </a:p>
          <a:p>
            <a:r>
              <a:rPr lang="nl-NL" sz="1800" dirty="0">
                <a:hlinkClick r:id="rId2"/>
              </a:rPr>
              <a:t>http://www.bequick28.nl/club/vrijwilligers/teruggaaf-formulier</a:t>
            </a:r>
            <a:endParaRPr lang="nl-NL" sz="1800" dirty="0"/>
          </a:p>
          <a:p>
            <a:r>
              <a:rPr lang="nl-NL" sz="1800" dirty="0"/>
              <a:t>Terugvragen kan tot 1 januari van het jaar daarop, Het zal dan verrekend worden met de contributie van het 4</a:t>
            </a:r>
            <a:r>
              <a:rPr lang="nl-NL" sz="1800" baseline="30000" dirty="0"/>
              <a:t>e</a:t>
            </a:r>
            <a:r>
              <a:rPr lang="nl-NL" sz="1800" dirty="0"/>
              <a:t> kwartaal </a:t>
            </a:r>
            <a:r>
              <a:rPr lang="nl-NL" sz="1800" dirty="0">
                <a:sym typeface="Wingdings" panose="05000000000000000000" pitchFamily="2" charset="2"/>
              </a:rPr>
              <a:t> wijs uw spelers (of de ouders van uw spelers) hierop.</a:t>
            </a:r>
            <a:endParaRPr lang="nl-NL" sz="1800" dirty="0"/>
          </a:p>
          <a:p>
            <a:r>
              <a:rPr lang="nl-NL" sz="1800" dirty="0"/>
              <a:t>Heb je vragen over het vrijwilligerswerk bij Be Quick of heb je interesse in een bepaalde rol neem dan contact op met Alex van de Vosse via </a:t>
            </a:r>
            <a:r>
              <a:rPr lang="nl-NL" dirty="0">
                <a:hlinkClick r:id="rId3"/>
              </a:rPr>
              <a:t>vrijwilligers@bequick28.nl</a:t>
            </a:r>
            <a:endParaRPr lang="nl-NL" dirty="0"/>
          </a:p>
          <a:p>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25</a:t>
            </a:fld>
            <a:endParaRPr lang="en-US" dirty="0"/>
          </a:p>
        </p:txBody>
      </p:sp>
      <p:sp>
        <p:nvSpPr>
          <p:cNvPr id="8" name="Tekstvak 7">
            <a:extLst>
              <a:ext uri="{FF2B5EF4-FFF2-40B4-BE49-F238E27FC236}">
                <a16:creationId xmlns:a16="http://schemas.microsoft.com/office/drawing/2014/main" id="{AA7CA624-54D1-43A8-AF46-373AA1F0D2E4}"/>
              </a:ext>
            </a:extLst>
          </p:cNvPr>
          <p:cNvSpPr txBox="1"/>
          <p:nvPr/>
        </p:nvSpPr>
        <p:spPr>
          <a:xfrm>
            <a:off x="5673012" y="-16449"/>
            <a:ext cx="4796452" cy="369332"/>
          </a:xfrm>
          <a:prstGeom prst="rect">
            <a:avLst/>
          </a:prstGeom>
          <a:noFill/>
        </p:spPr>
        <p:txBody>
          <a:bodyPr wrap="square" rtlCol="0">
            <a:spAutoFit/>
          </a:bodyPr>
          <a:lstStyle/>
          <a:p>
            <a:pPr algn="r"/>
            <a:r>
              <a:rPr lang="en-US" dirty="0"/>
              <a:t>VRIJWILLIGERSWERK</a:t>
            </a:r>
            <a:endParaRPr lang="nl-NL" dirty="0"/>
          </a:p>
        </p:txBody>
      </p:sp>
      <p:pic>
        <p:nvPicPr>
          <p:cNvPr id="9" name="Afbeelding 8">
            <a:extLst>
              <a:ext uri="{FF2B5EF4-FFF2-40B4-BE49-F238E27FC236}">
                <a16:creationId xmlns:a16="http://schemas.microsoft.com/office/drawing/2014/main" id="{DE61940A-4BE4-4F28-B4B9-4F96DC6F7F70}"/>
              </a:ext>
            </a:extLst>
          </p:cNvPr>
          <p:cNvPicPr>
            <a:picLocks noChangeAspect="1"/>
          </p:cNvPicPr>
          <p:nvPr/>
        </p:nvPicPr>
        <p:blipFill>
          <a:blip r:embed="rId5"/>
          <a:stretch>
            <a:fillRect/>
          </a:stretch>
        </p:blipFill>
        <p:spPr>
          <a:xfrm>
            <a:off x="9043792" y="5118036"/>
            <a:ext cx="3148208" cy="1739963"/>
          </a:xfrm>
          <a:prstGeom prst="rect">
            <a:avLst/>
          </a:prstGeom>
        </p:spPr>
      </p:pic>
    </p:spTree>
    <p:extLst>
      <p:ext uri="{BB962C8B-B14F-4D97-AF65-F5344CB8AC3E}">
        <p14:creationId xmlns:p14="http://schemas.microsoft.com/office/powerpoint/2010/main" val="1868658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4955" y="1447800"/>
            <a:ext cx="8825658" cy="2444691"/>
          </a:xfrm>
        </p:spPr>
        <p:txBody>
          <a:bodyPr/>
          <a:lstStyle/>
          <a:p>
            <a:r>
              <a:rPr lang="nl-NL" dirty="0"/>
              <a:t>PR &amp; </a:t>
            </a:r>
            <a:r>
              <a:rPr lang="nl-NL" dirty="0" err="1"/>
              <a:t>Social</a:t>
            </a:r>
            <a:r>
              <a:rPr lang="nl-NL" dirty="0"/>
              <a:t> media</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26</a:t>
            </a:fld>
            <a:endParaRPr lang="en-US" dirty="0"/>
          </a:p>
        </p:txBody>
      </p:sp>
      <p:sp>
        <p:nvSpPr>
          <p:cNvPr id="7" name="Ondertitel 6">
            <a:extLst>
              <a:ext uri="{FF2B5EF4-FFF2-40B4-BE49-F238E27FC236}">
                <a16:creationId xmlns:a16="http://schemas.microsoft.com/office/drawing/2014/main" id="{9082C0D4-FEBD-44C4-B6A5-27F6D616E514}"/>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177606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Website / Facebook / Twitter</a:t>
            </a:r>
          </a:p>
        </p:txBody>
      </p:sp>
      <p:sp>
        <p:nvSpPr>
          <p:cNvPr id="3" name="Tijdelijke aanduiding voor inhoud 2"/>
          <p:cNvSpPr>
            <a:spLocks noGrp="1"/>
          </p:cNvSpPr>
          <p:nvPr>
            <p:ph idx="1"/>
          </p:nvPr>
        </p:nvSpPr>
        <p:spPr/>
        <p:txBody>
          <a:bodyPr>
            <a:normAutofit/>
          </a:bodyPr>
          <a:lstStyle/>
          <a:p>
            <a:r>
              <a:rPr lang="nl-NL" sz="1800" dirty="0"/>
              <a:t>Wilt u zaken op de website, Facebook of op Twitter vermeld hebben, mail het dan naar </a:t>
            </a:r>
            <a:r>
              <a:rPr lang="nl-NL" sz="1800" dirty="0">
                <a:hlinkClick r:id="rId2"/>
              </a:rPr>
              <a:t>webmaster@bequick28.nl</a:t>
            </a:r>
            <a:endParaRPr lang="en-US" sz="1800" dirty="0"/>
          </a:p>
          <a:p>
            <a:r>
              <a:rPr lang="en-US" sz="1800" dirty="0"/>
              <a:t>W</a:t>
            </a:r>
            <a:r>
              <a:rPr lang="nl-NL" sz="1800" dirty="0" err="1"/>
              <a:t>ilt</a:t>
            </a:r>
            <a:r>
              <a:rPr lang="nl-NL" sz="1800" dirty="0"/>
              <a:t> u zaken in de pers (o.a. De Stentor, weblog Zwolle, Sportief Zwolle, vrouwenvoetbalnieuws.nl) vermeld hebben, dan wordt ook dit verzorgt door de </a:t>
            </a:r>
            <a:r>
              <a:rPr lang="nl-NL" sz="1800" dirty="0" err="1"/>
              <a:t>Social</a:t>
            </a:r>
            <a:r>
              <a:rPr lang="nl-NL" sz="1800" dirty="0"/>
              <a:t> Media commissie. Alles kan gemaild worden naar </a:t>
            </a:r>
            <a:r>
              <a:rPr lang="nl-NL" sz="1800" dirty="0">
                <a:hlinkClick r:id="rId2"/>
              </a:rPr>
              <a:t>webmaster@bequick28.nl</a:t>
            </a:r>
            <a:r>
              <a:rPr lang="nl-NL" sz="1800" dirty="0"/>
              <a:t>. </a:t>
            </a:r>
            <a:endParaRPr lang="en-US" sz="1800" dirty="0"/>
          </a:p>
          <a:p>
            <a:r>
              <a:rPr lang="en-US" sz="1800" dirty="0" err="1"/>
              <a:t>Als</a:t>
            </a:r>
            <a:r>
              <a:rPr lang="en-US" sz="1800" dirty="0"/>
              <a:t> u </a:t>
            </a:r>
            <a:r>
              <a:rPr lang="en-US" sz="1800" dirty="0" err="1"/>
              <a:t>zelf</a:t>
            </a:r>
            <a:r>
              <a:rPr lang="en-US" sz="1800" dirty="0"/>
              <a:t> </a:t>
            </a:r>
            <a:r>
              <a:rPr lang="en-US" sz="1800" dirty="0" err="1"/>
              <a:t>zaken</a:t>
            </a:r>
            <a:r>
              <a:rPr lang="en-US" sz="1800" dirty="0"/>
              <a:t> wilt </a:t>
            </a:r>
            <a:r>
              <a:rPr lang="en-US" sz="1800" dirty="0" err="1"/>
              <a:t>publiceren</a:t>
            </a:r>
            <a:r>
              <a:rPr lang="en-US" sz="1800" dirty="0"/>
              <a:t> op </a:t>
            </a:r>
            <a:r>
              <a:rPr lang="en-US" sz="1800" dirty="0" err="1"/>
              <a:t>sociale</a:t>
            </a:r>
            <a:r>
              <a:rPr lang="en-US" sz="1800" dirty="0"/>
              <a:t> media </a:t>
            </a:r>
            <a:r>
              <a:rPr lang="en-US" sz="1800" dirty="0" err="1"/>
              <a:t>waarbij</a:t>
            </a:r>
            <a:r>
              <a:rPr lang="en-US" sz="1800" dirty="0"/>
              <a:t> </a:t>
            </a:r>
            <a:r>
              <a:rPr lang="en-US" sz="1800" dirty="0" err="1"/>
              <a:t>mensen</a:t>
            </a:r>
            <a:r>
              <a:rPr lang="en-US" sz="1800" dirty="0"/>
              <a:t> </a:t>
            </a:r>
            <a:r>
              <a:rPr lang="en-US" sz="1800" dirty="0" err="1"/>
              <a:t>herkenbaar</a:t>
            </a:r>
            <a:r>
              <a:rPr lang="en-US" sz="1800" dirty="0"/>
              <a:t> in </a:t>
            </a:r>
            <a:r>
              <a:rPr lang="en-US" sz="1800" dirty="0" err="1"/>
              <a:t>beeld</a:t>
            </a:r>
            <a:r>
              <a:rPr lang="en-US" sz="1800" dirty="0"/>
              <a:t> </a:t>
            </a:r>
            <a:r>
              <a:rPr lang="en-US" sz="1800" dirty="0" err="1"/>
              <a:t>komen</a:t>
            </a:r>
            <a:r>
              <a:rPr lang="en-US" sz="1800" dirty="0"/>
              <a:t> of met </a:t>
            </a:r>
            <a:r>
              <a:rPr lang="en-US" sz="1800" dirty="0" err="1"/>
              <a:t>naam</a:t>
            </a:r>
            <a:r>
              <a:rPr lang="en-US" sz="1800" dirty="0"/>
              <a:t> </a:t>
            </a:r>
            <a:r>
              <a:rPr lang="en-US" sz="1800" dirty="0" err="1"/>
              <a:t>genoemd</a:t>
            </a:r>
            <a:r>
              <a:rPr lang="en-US" sz="1800" dirty="0"/>
              <a:t> </a:t>
            </a:r>
            <a:r>
              <a:rPr lang="en-US" sz="1800" dirty="0" err="1"/>
              <a:t>worden</a:t>
            </a:r>
            <a:r>
              <a:rPr lang="en-US" sz="1800" dirty="0"/>
              <a:t>, </a:t>
            </a:r>
            <a:r>
              <a:rPr lang="en-US" sz="1800" dirty="0" err="1"/>
              <a:t>zorg</a:t>
            </a:r>
            <a:r>
              <a:rPr lang="en-US" sz="1800" dirty="0"/>
              <a:t> </a:t>
            </a:r>
            <a:r>
              <a:rPr lang="en-US" sz="1800" dirty="0" err="1"/>
              <a:t>dan</a:t>
            </a:r>
            <a:r>
              <a:rPr lang="en-US" sz="1800" dirty="0"/>
              <a:t> </a:t>
            </a:r>
            <a:r>
              <a:rPr lang="en-US" sz="1800" dirty="0" err="1"/>
              <a:t>dat</a:t>
            </a:r>
            <a:r>
              <a:rPr lang="en-US" sz="1800" dirty="0"/>
              <a:t> u </a:t>
            </a:r>
            <a:r>
              <a:rPr lang="en-US" sz="1800" dirty="0" err="1"/>
              <a:t>vooraf</a:t>
            </a:r>
            <a:r>
              <a:rPr lang="en-US" sz="1800" dirty="0"/>
              <a:t> </a:t>
            </a:r>
            <a:r>
              <a:rPr lang="en-US" sz="1800" dirty="0" err="1"/>
              <a:t>toestemming</a:t>
            </a:r>
            <a:r>
              <a:rPr lang="en-US" sz="1800" dirty="0"/>
              <a:t> </a:t>
            </a:r>
            <a:r>
              <a:rPr lang="en-US" sz="1800" dirty="0" err="1"/>
              <a:t>vraagt</a:t>
            </a:r>
            <a:r>
              <a:rPr lang="en-US" sz="1800" dirty="0"/>
              <a:t>.</a:t>
            </a:r>
          </a:p>
          <a:p>
            <a:endParaRPr lang="nl-NL" dirty="0"/>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27</a:t>
            </a:fld>
            <a:endParaRPr lang="en-US" dirty="0"/>
          </a:p>
        </p:txBody>
      </p:sp>
      <p:sp>
        <p:nvSpPr>
          <p:cNvPr id="8" name="Tekstvak 7">
            <a:extLst>
              <a:ext uri="{FF2B5EF4-FFF2-40B4-BE49-F238E27FC236}">
                <a16:creationId xmlns:a16="http://schemas.microsoft.com/office/drawing/2014/main" id="{20795EBC-14E9-43B1-BDEC-F93810C087ED}"/>
              </a:ext>
            </a:extLst>
          </p:cNvPr>
          <p:cNvSpPr txBox="1"/>
          <p:nvPr/>
        </p:nvSpPr>
        <p:spPr>
          <a:xfrm>
            <a:off x="5673012" y="-16449"/>
            <a:ext cx="4796452" cy="369332"/>
          </a:xfrm>
          <a:prstGeom prst="rect">
            <a:avLst/>
          </a:prstGeom>
          <a:noFill/>
        </p:spPr>
        <p:txBody>
          <a:bodyPr wrap="square" rtlCol="0">
            <a:spAutoFit/>
          </a:bodyPr>
          <a:lstStyle/>
          <a:p>
            <a:pPr algn="r"/>
            <a:r>
              <a:rPr lang="en-US" dirty="0"/>
              <a:t>PR EN SOCIAL MEDIA</a:t>
            </a:r>
            <a:endParaRPr lang="nl-NL" dirty="0"/>
          </a:p>
        </p:txBody>
      </p:sp>
      <p:pic>
        <p:nvPicPr>
          <p:cNvPr id="9" name="Afbeelding 8">
            <a:extLst>
              <a:ext uri="{FF2B5EF4-FFF2-40B4-BE49-F238E27FC236}">
                <a16:creationId xmlns:a16="http://schemas.microsoft.com/office/drawing/2014/main" id="{A6925FE1-7C6D-49C5-ADF2-DC24D292B52B}"/>
              </a:ext>
            </a:extLst>
          </p:cNvPr>
          <p:cNvPicPr>
            <a:picLocks noChangeAspect="1"/>
          </p:cNvPicPr>
          <p:nvPr/>
        </p:nvPicPr>
        <p:blipFill>
          <a:blip r:embed="rId4"/>
          <a:stretch>
            <a:fillRect/>
          </a:stretch>
        </p:blipFill>
        <p:spPr>
          <a:xfrm>
            <a:off x="10352540" y="5920550"/>
            <a:ext cx="904088" cy="905711"/>
          </a:xfrm>
          <a:prstGeom prst="rect">
            <a:avLst/>
          </a:prstGeom>
        </p:spPr>
      </p:pic>
      <p:pic>
        <p:nvPicPr>
          <p:cNvPr id="10" name="Afbeelding 9">
            <a:extLst>
              <a:ext uri="{FF2B5EF4-FFF2-40B4-BE49-F238E27FC236}">
                <a16:creationId xmlns:a16="http://schemas.microsoft.com/office/drawing/2014/main" id="{7C104419-7E83-46B3-9E5D-D3260DE903D8}"/>
              </a:ext>
            </a:extLst>
          </p:cNvPr>
          <p:cNvPicPr>
            <a:picLocks noChangeAspect="1"/>
          </p:cNvPicPr>
          <p:nvPr/>
        </p:nvPicPr>
        <p:blipFill>
          <a:blip r:embed="rId5"/>
          <a:stretch>
            <a:fillRect/>
          </a:stretch>
        </p:blipFill>
        <p:spPr>
          <a:xfrm>
            <a:off x="11256628" y="5922628"/>
            <a:ext cx="935372" cy="935372"/>
          </a:xfrm>
          <a:prstGeom prst="rect">
            <a:avLst/>
          </a:prstGeom>
        </p:spPr>
      </p:pic>
    </p:spTree>
    <p:extLst>
      <p:ext uri="{BB962C8B-B14F-4D97-AF65-F5344CB8AC3E}">
        <p14:creationId xmlns:p14="http://schemas.microsoft.com/office/powerpoint/2010/main" val="1774448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4955" y="1447800"/>
            <a:ext cx="8825658" cy="2595693"/>
          </a:xfrm>
        </p:spPr>
        <p:txBody>
          <a:bodyPr/>
          <a:lstStyle/>
          <a:p>
            <a:r>
              <a:rPr lang="nl-NL" dirty="0"/>
              <a:t>Leden-/contributie-administratie</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28</a:t>
            </a:fld>
            <a:endParaRPr lang="en-US" dirty="0"/>
          </a:p>
        </p:txBody>
      </p:sp>
      <p:sp>
        <p:nvSpPr>
          <p:cNvPr id="7" name="Ondertitel 6">
            <a:extLst>
              <a:ext uri="{FF2B5EF4-FFF2-40B4-BE49-F238E27FC236}">
                <a16:creationId xmlns:a16="http://schemas.microsoft.com/office/drawing/2014/main" id="{55E09058-82A1-4482-949C-0245FAB0C76A}"/>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421317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Ledenadministratie</a:t>
            </a:r>
          </a:p>
        </p:txBody>
      </p:sp>
      <p:sp>
        <p:nvSpPr>
          <p:cNvPr id="3" name="Tijdelijke aanduiding voor inhoud 2"/>
          <p:cNvSpPr>
            <a:spLocks noGrp="1"/>
          </p:cNvSpPr>
          <p:nvPr>
            <p:ph idx="1"/>
          </p:nvPr>
        </p:nvSpPr>
        <p:spPr>
          <a:xfrm>
            <a:off x="1103312" y="1585520"/>
            <a:ext cx="10289366" cy="5076538"/>
          </a:xfrm>
        </p:spPr>
        <p:txBody>
          <a:bodyPr>
            <a:normAutofit/>
          </a:bodyPr>
          <a:lstStyle/>
          <a:p>
            <a:r>
              <a:rPr lang="nl-NL" sz="1800" dirty="0"/>
              <a:t>Opzeggingen en wijzigingen moeten altijd schriftelijk worden doorgegeven:</a:t>
            </a:r>
          </a:p>
          <a:p>
            <a:pPr lvl="1"/>
            <a:r>
              <a:rPr lang="en-US" sz="1600" dirty="0"/>
              <a:t>Via </a:t>
            </a:r>
            <a:r>
              <a:rPr lang="en-US" sz="1600" dirty="0" err="1"/>
              <a:t>webformulieren</a:t>
            </a:r>
            <a:r>
              <a:rPr lang="en-US" sz="1600" dirty="0"/>
              <a:t> op BQ website: Club – </a:t>
            </a:r>
            <a:r>
              <a:rPr lang="en-US" sz="1600" dirty="0" err="1"/>
              <a:t>Lidmaatschap</a:t>
            </a:r>
            <a:r>
              <a:rPr lang="en-US" sz="1600" dirty="0"/>
              <a:t> </a:t>
            </a:r>
          </a:p>
          <a:p>
            <a:pPr lvl="2"/>
            <a:r>
              <a:rPr lang="en-US" dirty="0">
                <a:hlinkClick r:id="rId2"/>
              </a:rPr>
              <a:t>http://www.bequick28.nl/club/lidmaatschap/afmelden</a:t>
            </a:r>
            <a:endParaRPr lang="en-US" dirty="0"/>
          </a:p>
          <a:p>
            <a:pPr lvl="2"/>
            <a:r>
              <a:rPr lang="en-US" dirty="0">
                <a:hlinkClick r:id="rId3"/>
              </a:rPr>
              <a:t>http://www.bequick28.nl/club/lidmaatschap/wijzigingen</a:t>
            </a:r>
            <a:endParaRPr lang="en-US" dirty="0"/>
          </a:p>
          <a:p>
            <a:pPr lvl="1"/>
            <a:r>
              <a:rPr lang="en-US" sz="1600" dirty="0"/>
              <a:t>Via mail: </a:t>
            </a:r>
            <a:r>
              <a:rPr lang="en-US" sz="1600" dirty="0">
                <a:hlinkClick r:id="rId4"/>
              </a:rPr>
              <a:t>ledenadministratie@bequick28.nl</a:t>
            </a:r>
            <a:endParaRPr lang="en-US" sz="1600" dirty="0"/>
          </a:p>
          <a:p>
            <a:r>
              <a:rPr lang="nl-NL" sz="1800" dirty="0"/>
              <a:t>Opzeggingen aan leiders en trainers zijn niet geldig, deze dus niet accepteren!</a:t>
            </a:r>
          </a:p>
          <a:p>
            <a:r>
              <a:rPr lang="nl-NL" sz="1800" dirty="0"/>
              <a:t>Krijgt u als leider en/of trainer een wijziging (adres/telefoon/e-mail) door van een speler, mail dit dan even naar </a:t>
            </a:r>
            <a:r>
              <a:rPr lang="nl-NL" sz="1800" dirty="0">
                <a:hlinkClick r:id="rId4"/>
              </a:rPr>
              <a:t>ledenadministratie@bequick28.nl</a:t>
            </a:r>
            <a:r>
              <a:rPr lang="nl-NL" sz="1800" dirty="0"/>
              <a:t>. </a:t>
            </a:r>
          </a:p>
          <a:p>
            <a:r>
              <a:rPr lang="nl-NL" sz="1800" dirty="0"/>
              <a:t>Eens per jaar ontvangen de leiders een ledenlijst. Het verzoek is om deze te controleren en eventuele aanpassingen aan de ledenadministrateur door te geven.</a:t>
            </a:r>
          </a:p>
          <a:p>
            <a:endParaRPr lang="nl-NL" dirty="0"/>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29</a:t>
            </a:fld>
            <a:endParaRPr lang="en-US" dirty="0"/>
          </a:p>
        </p:txBody>
      </p:sp>
      <p:sp>
        <p:nvSpPr>
          <p:cNvPr id="7" name="Tekstvak 6">
            <a:extLst>
              <a:ext uri="{FF2B5EF4-FFF2-40B4-BE49-F238E27FC236}">
                <a16:creationId xmlns:a16="http://schemas.microsoft.com/office/drawing/2014/main" id="{0ACFF7F9-338F-4963-A346-47E6FE8543AC}"/>
              </a:ext>
            </a:extLst>
          </p:cNvPr>
          <p:cNvSpPr txBox="1"/>
          <p:nvPr/>
        </p:nvSpPr>
        <p:spPr>
          <a:xfrm>
            <a:off x="5673012" y="-16449"/>
            <a:ext cx="4796452" cy="369332"/>
          </a:xfrm>
          <a:prstGeom prst="rect">
            <a:avLst/>
          </a:prstGeom>
          <a:noFill/>
        </p:spPr>
        <p:txBody>
          <a:bodyPr wrap="square" rtlCol="0">
            <a:spAutoFit/>
          </a:bodyPr>
          <a:lstStyle/>
          <a:p>
            <a:pPr algn="r"/>
            <a:r>
              <a:rPr lang="en-US" dirty="0"/>
              <a:t>LEDEN-/CONTRIBUTIEADMINISTRATIE</a:t>
            </a:r>
            <a:endParaRPr lang="nl-NL" dirty="0"/>
          </a:p>
        </p:txBody>
      </p:sp>
    </p:spTree>
    <p:extLst>
      <p:ext uri="{BB962C8B-B14F-4D97-AF65-F5344CB8AC3E}">
        <p14:creationId xmlns:p14="http://schemas.microsoft.com/office/powerpoint/2010/main" val="163277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4955" y="1447801"/>
            <a:ext cx="8825658" cy="1698072"/>
          </a:xfrm>
        </p:spPr>
        <p:txBody>
          <a:bodyPr/>
          <a:lstStyle/>
          <a:p>
            <a:r>
              <a:rPr lang="nl-NL" dirty="0"/>
              <a:t>Algemeen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3</a:t>
            </a:fld>
            <a:endParaRPr lang="en-US" dirty="0"/>
          </a:p>
        </p:txBody>
      </p:sp>
      <p:sp>
        <p:nvSpPr>
          <p:cNvPr id="7" name="Ondertitel 6">
            <a:extLst>
              <a:ext uri="{FF2B5EF4-FFF2-40B4-BE49-F238E27FC236}">
                <a16:creationId xmlns:a16="http://schemas.microsoft.com/office/drawing/2014/main" id="{640B0B69-4D6F-40A6-A2CF-E3E9E9EF4416}"/>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715409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Contributieadministratie	</a:t>
            </a:r>
          </a:p>
        </p:txBody>
      </p:sp>
      <p:sp>
        <p:nvSpPr>
          <p:cNvPr id="3" name="Tijdelijke aanduiding voor inhoud 2"/>
          <p:cNvSpPr>
            <a:spLocks noGrp="1"/>
          </p:cNvSpPr>
          <p:nvPr>
            <p:ph idx="1"/>
          </p:nvPr>
        </p:nvSpPr>
        <p:spPr>
          <a:xfrm>
            <a:off x="1150221" y="1566356"/>
            <a:ext cx="8946541" cy="4195481"/>
          </a:xfrm>
        </p:spPr>
        <p:txBody>
          <a:bodyPr>
            <a:normAutofit/>
          </a:bodyPr>
          <a:lstStyle/>
          <a:p>
            <a:r>
              <a:rPr lang="nl-NL" sz="1900" dirty="0"/>
              <a:t>Ieder lid betaalt per kwartaal:</a:t>
            </a:r>
          </a:p>
          <a:p>
            <a:pPr lvl="1"/>
            <a:r>
              <a:rPr lang="nl-NL" sz="1700" dirty="0"/>
              <a:t>Contributie</a:t>
            </a:r>
          </a:p>
          <a:p>
            <a:pPr lvl="1"/>
            <a:r>
              <a:rPr lang="nl-NL" sz="1700" dirty="0"/>
              <a:t>¼ vrijwilligersbijdrage</a:t>
            </a:r>
          </a:p>
          <a:p>
            <a:pPr lvl="1"/>
            <a:r>
              <a:rPr lang="nl-NL" sz="1700" dirty="0"/>
              <a:t>Eventueel gele/rode kaarten</a:t>
            </a:r>
          </a:p>
          <a:p>
            <a:pPr lvl="1"/>
            <a:r>
              <a:rPr lang="nl-NL" sz="1700" dirty="0"/>
              <a:t>Bij nieuwe leden: € 15,00 inschrijfgeld</a:t>
            </a:r>
          </a:p>
          <a:p>
            <a:r>
              <a:rPr lang="nl-NL" sz="1900" dirty="0"/>
              <a:t>Ieder lid ontvangt de factuur per e-mail.</a:t>
            </a:r>
          </a:p>
          <a:p>
            <a:r>
              <a:rPr lang="en-US" sz="1900" dirty="0"/>
              <a:t>B</a:t>
            </a:r>
            <a:r>
              <a:rPr lang="nl-NL" sz="1900" dirty="0"/>
              <a:t>ij niet betalen van contributie zullen wij de speler gaan schorsen. Vooraf zullen wij de leiders en trainers op de hoogte brengen.</a:t>
            </a:r>
          </a:p>
          <a:p>
            <a:r>
              <a:rPr lang="nl-NL" sz="1900" dirty="0">
                <a:hlinkClick r:id="rId2"/>
              </a:rPr>
              <a:t>http://www.bequick28.nl/club/lidmaatschap/contributie</a:t>
            </a:r>
            <a:endParaRPr lang="nl-NL" sz="1900" dirty="0"/>
          </a:p>
          <a:p>
            <a:r>
              <a:rPr lang="nl-NL" sz="1900" dirty="0">
                <a:hlinkClick r:id="rId3"/>
              </a:rPr>
              <a:t>contributieadministratie@bequick28.nl</a:t>
            </a:r>
            <a:endParaRPr lang="nl-NL" sz="1900" dirty="0"/>
          </a:p>
          <a:p>
            <a:endParaRPr lang="nl-NL" dirty="0"/>
          </a:p>
          <a:p>
            <a:pPr marL="457200" lvl="1" indent="0">
              <a:buNone/>
            </a:pPr>
            <a:endParaRPr lang="nl-NL" dirty="0"/>
          </a:p>
          <a:p>
            <a:pPr marL="457200" lvl="1" indent="0">
              <a:buNone/>
            </a:pPr>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30</a:t>
            </a:fld>
            <a:endParaRPr lang="en-US" dirty="0"/>
          </a:p>
        </p:txBody>
      </p:sp>
      <p:pic>
        <p:nvPicPr>
          <p:cNvPr id="7" name="Afbeelding 6"/>
          <p:cNvPicPr>
            <a:picLocks noChangeAspect="1"/>
          </p:cNvPicPr>
          <p:nvPr/>
        </p:nvPicPr>
        <p:blipFill>
          <a:blip r:embed="rId5"/>
          <a:stretch>
            <a:fillRect/>
          </a:stretch>
        </p:blipFill>
        <p:spPr>
          <a:xfrm>
            <a:off x="10096762" y="4810381"/>
            <a:ext cx="2095238" cy="2047619"/>
          </a:xfrm>
          <a:prstGeom prst="rect">
            <a:avLst/>
          </a:prstGeom>
        </p:spPr>
      </p:pic>
      <p:sp>
        <p:nvSpPr>
          <p:cNvPr id="8" name="Tekstvak 7">
            <a:extLst>
              <a:ext uri="{FF2B5EF4-FFF2-40B4-BE49-F238E27FC236}">
                <a16:creationId xmlns:a16="http://schemas.microsoft.com/office/drawing/2014/main" id="{5FF7F88B-E3BF-44FE-9DB2-78D8698531D1}"/>
              </a:ext>
            </a:extLst>
          </p:cNvPr>
          <p:cNvSpPr txBox="1"/>
          <p:nvPr/>
        </p:nvSpPr>
        <p:spPr>
          <a:xfrm>
            <a:off x="5673012" y="-16449"/>
            <a:ext cx="4796452" cy="369332"/>
          </a:xfrm>
          <a:prstGeom prst="rect">
            <a:avLst/>
          </a:prstGeom>
          <a:noFill/>
        </p:spPr>
        <p:txBody>
          <a:bodyPr wrap="square" rtlCol="0">
            <a:spAutoFit/>
          </a:bodyPr>
          <a:lstStyle/>
          <a:p>
            <a:pPr algn="r"/>
            <a:r>
              <a:rPr lang="en-US" dirty="0"/>
              <a:t>LEDEN-/CONTRIBUTIEADMINISTRATIE</a:t>
            </a:r>
            <a:endParaRPr lang="nl-NL" dirty="0"/>
          </a:p>
        </p:txBody>
      </p:sp>
    </p:spTree>
    <p:extLst>
      <p:ext uri="{BB962C8B-B14F-4D97-AF65-F5344CB8AC3E}">
        <p14:creationId xmlns:p14="http://schemas.microsoft.com/office/powerpoint/2010/main" val="1588396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Contributieadministratie	</a:t>
            </a:r>
          </a:p>
        </p:txBody>
      </p:sp>
      <p:sp>
        <p:nvSpPr>
          <p:cNvPr id="3" name="Tijdelijke aanduiding voor inhoud 2"/>
          <p:cNvSpPr>
            <a:spLocks noGrp="1"/>
          </p:cNvSpPr>
          <p:nvPr>
            <p:ph idx="1"/>
          </p:nvPr>
        </p:nvSpPr>
        <p:spPr>
          <a:xfrm>
            <a:off x="1150221" y="1566356"/>
            <a:ext cx="8946541" cy="4195481"/>
          </a:xfrm>
        </p:spPr>
        <p:txBody>
          <a:bodyPr>
            <a:normAutofit/>
          </a:bodyPr>
          <a:lstStyle/>
          <a:p>
            <a:pPr marL="0" indent="0">
              <a:buNone/>
            </a:pPr>
            <a:r>
              <a:rPr lang="nl-NL" sz="1800" dirty="0"/>
              <a:t>Is er iemand in uw team die de contributie niet kan betalen, dan zijn er diverse mogelijkheden:</a:t>
            </a:r>
          </a:p>
          <a:p>
            <a:pPr marL="0" indent="0">
              <a:buNone/>
            </a:pPr>
            <a:endParaRPr lang="nl-NL" sz="1800" dirty="0"/>
          </a:p>
          <a:p>
            <a:r>
              <a:rPr lang="en-US" sz="1800" dirty="0"/>
              <a:t>J</a:t>
            </a:r>
            <a:r>
              <a:rPr lang="nl-NL" sz="1800" dirty="0" err="1"/>
              <a:t>eugdsportfonds</a:t>
            </a:r>
            <a:r>
              <a:rPr lang="nl-NL" sz="1800" dirty="0"/>
              <a:t> </a:t>
            </a:r>
            <a:r>
              <a:rPr lang="nl-NL" sz="1800" dirty="0">
                <a:sym typeface="Wingdings" panose="05000000000000000000" pitchFamily="2" charset="2"/>
              </a:rPr>
              <a:t> zij betalen het grootste gedeelte van de contributie voor leden die graag willen sporten, maar er geen geld voor hebben</a:t>
            </a:r>
          </a:p>
          <a:p>
            <a:pPr lvl="1"/>
            <a:r>
              <a:rPr lang="nl-NL" dirty="0">
                <a:hlinkClick r:id="rId2"/>
              </a:rPr>
              <a:t>http://www.bequick28.nl/club/lidmaatschap/jeugdsportfonds</a:t>
            </a:r>
            <a:endParaRPr lang="nl-NL" dirty="0"/>
          </a:p>
          <a:p>
            <a:r>
              <a:rPr lang="en-US" sz="1800" dirty="0" err="1"/>
              <a:t>Indien</a:t>
            </a:r>
            <a:r>
              <a:rPr lang="en-US" sz="1800" dirty="0"/>
              <a:t> het </a:t>
            </a:r>
            <a:r>
              <a:rPr lang="en-US" sz="1800" dirty="0" err="1"/>
              <a:t>Jeugdsportfonds</a:t>
            </a:r>
            <a:r>
              <a:rPr lang="en-US" sz="1800" dirty="0"/>
              <a:t> </a:t>
            </a:r>
            <a:r>
              <a:rPr lang="en-US" sz="1800" dirty="0" err="1"/>
              <a:t>niet</a:t>
            </a:r>
            <a:r>
              <a:rPr lang="en-US" sz="1800" dirty="0"/>
              <a:t> </a:t>
            </a:r>
            <a:r>
              <a:rPr lang="en-US" sz="1800" dirty="0" err="1"/>
              <a:t>betaalt</a:t>
            </a:r>
            <a:r>
              <a:rPr lang="en-US" sz="1800" dirty="0"/>
              <a:t>, </a:t>
            </a:r>
            <a:r>
              <a:rPr lang="en-US" sz="1800" dirty="0" err="1"/>
              <a:t>breng</a:t>
            </a:r>
            <a:r>
              <a:rPr lang="en-US" sz="1800" dirty="0"/>
              <a:t> </a:t>
            </a:r>
            <a:r>
              <a:rPr lang="en-US" sz="1800" dirty="0" err="1"/>
              <a:t>deze</a:t>
            </a:r>
            <a:r>
              <a:rPr lang="en-US" sz="1800" dirty="0"/>
              <a:t> person </a:t>
            </a:r>
            <a:r>
              <a:rPr lang="en-US" sz="1800" dirty="0" err="1"/>
              <a:t>dan</a:t>
            </a:r>
            <a:r>
              <a:rPr lang="en-US" sz="1800" dirty="0"/>
              <a:t> in contact met de </a:t>
            </a:r>
            <a:r>
              <a:rPr lang="en-US" sz="1800" dirty="0" err="1"/>
              <a:t>contributie-administrateur</a:t>
            </a:r>
            <a:r>
              <a:rPr lang="en-US" sz="1800" dirty="0"/>
              <a:t>. </a:t>
            </a:r>
            <a:r>
              <a:rPr lang="en-US" sz="1800" dirty="0" err="1"/>
              <a:t>Een</a:t>
            </a:r>
            <a:r>
              <a:rPr lang="en-US" sz="1800" dirty="0"/>
              <a:t> </a:t>
            </a:r>
            <a:r>
              <a:rPr lang="en-US" sz="1800" dirty="0" err="1"/>
              <a:t>laatste</a:t>
            </a:r>
            <a:r>
              <a:rPr lang="en-US" sz="1800" dirty="0"/>
              <a:t> </a:t>
            </a:r>
            <a:r>
              <a:rPr lang="en-US" sz="1800" dirty="0" err="1"/>
              <a:t>alternatief</a:t>
            </a:r>
            <a:r>
              <a:rPr lang="en-US" sz="1800" dirty="0"/>
              <a:t> is </a:t>
            </a:r>
            <a:r>
              <a:rPr lang="en-US" sz="1800" dirty="0" err="1"/>
              <a:t>dat</a:t>
            </a:r>
            <a:r>
              <a:rPr lang="en-US" sz="1800" dirty="0"/>
              <a:t> het lid (of de </a:t>
            </a:r>
            <a:r>
              <a:rPr lang="en-US" sz="1800" dirty="0" err="1"/>
              <a:t>ouders</a:t>
            </a:r>
            <a:r>
              <a:rPr lang="en-US" sz="1800" dirty="0"/>
              <a:t> van het lid) extra </a:t>
            </a:r>
            <a:r>
              <a:rPr lang="en-US" sz="1800" dirty="0" err="1"/>
              <a:t>vrijwilligerswerk</a:t>
            </a:r>
            <a:r>
              <a:rPr lang="en-US" sz="1800" dirty="0"/>
              <a:t> </a:t>
            </a:r>
            <a:r>
              <a:rPr lang="en-US" sz="1800" dirty="0" err="1"/>
              <a:t>gaat</a:t>
            </a:r>
            <a:r>
              <a:rPr lang="en-US" sz="1800" dirty="0"/>
              <a:t> </a:t>
            </a:r>
            <a:r>
              <a:rPr lang="en-US" sz="1800" dirty="0" err="1"/>
              <a:t>doen</a:t>
            </a:r>
            <a:r>
              <a:rPr lang="en-US" sz="1800" dirty="0"/>
              <a:t>, </a:t>
            </a:r>
            <a:r>
              <a:rPr lang="en-US" sz="1800" dirty="0" err="1"/>
              <a:t>en</a:t>
            </a:r>
            <a:r>
              <a:rPr lang="en-US" sz="1800" dirty="0"/>
              <a:t> </a:t>
            </a:r>
            <a:r>
              <a:rPr lang="en-US" sz="1800" dirty="0" err="1"/>
              <a:t>zodoende</a:t>
            </a:r>
            <a:r>
              <a:rPr lang="en-US" sz="1800" dirty="0"/>
              <a:t> de </a:t>
            </a:r>
            <a:r>
              <a:rPr lang="en-US" sz="1800" dirty="0" err="1"/>
              <a:t>contributie</a:t>
            </a:r>
            <a:r>
              <a:rPr lang="en-US" sz="1800" dirty="0"/>
              <a:t> “</a:t>
            </a:r>
            <a:r>
              <a:rPr lang="en-US" sz="1800" dirty="0" err="1"/>
              <a:t>afkoopt</a:t>
            </a:r>
            <a:r>
              <a:rPr lang="en-US" sz="1800" dirty="0"/>
              <a:t>”.</a:t>
            </a:r>
          </a:p>
          <a:p>
            <a:pPr lvl="1"/>
            <a:r>
              <a:rPr lang="en-US" dirty="0">
                <a:hlinkClick r:id="rId3"/>
              </a:rPr>
              <a:t>contributie@bequick28.nl</a:t>
            </a:r>
            <a:endParaRPr lang="en-US" dirty="0"/>
          </a:p>
          <a:p>
            <a:pPr lvl="2"/>
            <a:endParaRPr lang="en-US" dirty="0"/>
          </a:p>
          <a:p>
            <a:pPr lvl="2"/>
            <a:endParaRPr lang="en-US" dirty="0"/>
          </a:p>
          <a:p>
            <a:pPr lvl="2"/>
            <a:endParaRPr lang="nl-NL" dirty="0"/>
          </a:p>
          <a:p>
            <a:pPr lvl="1"/>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31</a:t>
            </a:fld>
            <a:endParaRPr lang="en-US" dirty="0"/>
          </a:p>
        </p:txBody>
      </p:sp>
      <p:sp>
        <p:nvSpPr>
          <p:cNvPr id="8" name="Tekstvak 7">
            <a:extLst>
              <a:ext uri="{FF2B5EF4-FFF2-40B4-BE49-F238E27FC236}">
                <a16:creationId xmlns:a16="http://schemas.microsoft.com/office/drawing/2014/main" id="{5FF7F88B-E3BF-44FE-9DB2-78D8698531D1}"/>
              </a:ext>
            </a:extLst>
          </p:cNvPr>
          <p:cNvSpPr txBox="1"/>
          <p:nvPr/>
        </p:nvSpPr>
        <p:spPr>
          <a:xfrm>
            <a:off x="5673012" y="-16449"/>
            <a:ext cx="4796452" cy="369332"/>
          </a:xfrm>
          <a:prstGeom prst="rect">
            <a:avLst/>
          </a:prstGeom>
          <a:noFill/>
        </p:spPr>
        <p:txBody>
          <a:bodyPr wrap="square" rtlCol="0">
            <a:spAutoFit/>
          </a:bodyPr>
          <a:lstStyle/>
          <a:p>
            <a:pPr algn="r"/>
            <a:r>
              <a:rPr lang="en-US" dirty="0"/>
              <a:t>LEDEN-/CONTRIBUTIEADMINISTRATIE</a:t>
            </a:r>
            <a:endParaRPr lang="nl-NL" dirty="0"/>
          </a:p>
        </p:txBody>
      </p:sp>
      <p:pic>
        <p:nvPicPr>
          <p:cNvPr id="1026" name="Picture 2" descr="http://www.bequick28.nl/wp-content/uploads/2015/02/JSFLogoZWOLLE.jpg">
            <a:extLst>
              <a:ext uri="{FF2B5EF4-FFF2-40B4-BE49-F238E27FC236}">
                <a16:creationId xmlns:a16="http://schemas.microsoft.com/office/drawing/2014/main" id="{7F4F99EF-24A4-4745-AF03-0162C7280E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6762" y="4719194"/>
            <a:ext cx="2095238" cy="213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959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4955" y="1447801"/>
            <a:ext cx="8825658" cy="1479958"/>
          </a:xfrm>
        </p:spPr>
        <p:txBody>
          <a:bodyPr/>
          <a:lstStyle/>
          <a:p>
            <a:r>
              <a:rPr lang="nl-NL" dirty="0"/>
              <a:t>Sponsoring</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32</a:t>
            </a:fld>
            <a:endParaRPr lang="en-US" dirty="0"/>
          </a:p>
        </p:txBody>
      </p:sp>
      <p:sp>
        <p:nvSpPr>
          <p:cNvPr id="7" name="Ondertitel 6">
            <a:extLst>
              <a:ext uri="{FF2B5EF4-FFF2-40B4-BE49-F238E27FC236}">
                <a16:creationId xmlns:a16="http://schemas.microsoft.com/office/drawing/2014/main" id="{D6208A6F-AF4B-44B9-9BAF-633192557069}"/>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693848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Sponsoring</a:t>
            </a:r>
          </a:p>
        </p:txBody>
      </p:sp>
      <p:sp>
        <p:nvSpPr>
          <p:cNvPr id="3" name="Tijdelijke aanduiding voor inhoud 2"/>
          <p:cNvSpPr>
            <a:spLocks noGrp="1"/>
          </p:cNvSpPr>
          <p:nvPr>
            <p:ph idx="1"/>
          </p:nvPr>
        </p:nvSpPr>
        <p:spPr>
          <a:xfrm>
            <a:off x="1103312" y="1431236"/>
            <a:ext cx="8946541" cy="4817164"/>
          </a:xfrm>
        </p:spPr>
        <p:txBody>
          <a:bodyPr>
            <a:normAutofit/>
          </a:bodyPr>
          <a:lstStyle/>
          <a:p>
            <a:r>
              <a:rPr lang="nl-NL" sz="1800" dirty="0"/>
              <a:t>Heb je iemand die interesse heeft om te sponsoren, al is het maar om jullie eigen team te voorzien van trainingspakken, jassen, trainingskleding o.i.d. neem dan </a:t>
            </a:r>
            <a:r>
              <a:rPr lang="nl-NL" sz="1800" b="1" u="sng" dirty="0"/>
              <a:t>vooraf</a:t>
            </a:r>
            <a:r>
              <a:rPr lang="nl-NL" sz="1800" dirty="0"/>
              <a:t> contact op met de sponsorcommissie via </a:t>
            </a:r>
            <a:r>
              <a:rPr lang="nl-NL" sz="1800" dirty="0">
                <a:hlinkClick r:id="rId2"/>
              </a:rPr>
              <a:t>sponsoren@bequick28.nl</a:t>
            </a:r>
            <a:r>
              <a:rPr lang="nl-NL" sz="1800" dirty="0"/>
              <a:t>. Zij kunnen je informeren over de mogelijkheden en de spelregels. </a:t>
            </a:r>
          </a:p>
          <a:p>
            <a:r>
              <a:rPr lang="nl-NL" sz="1800" dirty="0"/>
              <a:t>Zie</a:t>
            </a:r>
            <a:r>
              <a:rPr lang="en-US" sz="1800" dirty="0"/>
              <a:t> </a:t>
            </a:r>
            <a:r>
              <a:rPr lang="nl-NL" dirty="0">
                <a:hlinkClick r:id="rId3"/>
              </a:rPr>
              <a:t>http://www.bequick28.nl/club/sponsoring/sponsorinfo</a:t>
            </a:r>
            <a:endParaRPr lang="en-US" sz="1800" dirty="0"/>
          </a:p>
          <a:p>
            <a:r>
              <a:rPr lang="nl-NL" sz="1800" dirty="0"/>
              <a:t>Voor de kleding hebben wij een contract met Patrick (via Olympus). Hier moeten we ons dus aan houden. Andere merken en andere leveranciers worden niet geaccepteerd.</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33</a:t>
            </a:fld>
            <a:endParaRPr lang="en-US" dirty="0"/>
          </a:p>
        </p:txBody>
      </p:sp>
      <p:pic>
        <p:nvPicPr>
          <p:cNvPr id="5" name="Afbeelding 4"/>
          <p:cNvPicPr>
            <a:picLocks noChangeAspect="1"/>
          </p:cNvPicPr>
          <p:nvPr/>
        </p:nvPicPr>
        <p:blipFill>
          <a:blip r:embed="rId5"/>
          <a:stretch>
            <a:fillRect/>
          </a:stretch>
        </p:blipFill>
        <p:spPr>
          <a:xfrm>
            <a:off x="9858667" y="4515143"/>
            <a:ext cx="2333333" cy="2342857"/>
          </a:xfrm>
          <a:prstGeom prst="rect">
            <a:avLst/>
          </a:prstGeom>
        </p:spPr>
      </p:pic>
      <p:sp>
        <p:nvSpPr>
          <p:cNvPr id="8" name="Tekstvak 7">
            <a:extLst>
              <a:ext uri="{FF2B5EF4-FFF2-40B4-BE49-F238E27FC236}">
                <a16:creationId xmlns:a16="http://schemas.microsoft.com/office/drawing/2014/main" id="{D3D5500A-250E-4406-AF65-36C39A6ACEE5}"/>
              </a:ext>
            </a:extLst>
          </p:cNvPr>
          <p:cNvSpPr txBox="1"/>
          <p:nvPr/>
        </p:nvSpPr>
        <p:spPr>
          <a:xfrm>
            <a:off x="5673012" y="-16449"/>
            <a:ext cx="4796452" cy="369332"/>
          </a:xfrm>
          <a:prstGeom prst="rect">
            <a:avLst/>
          </a:prstGeom>
          <a:noFill/>
        </p:spPr>
        <p:txBody>
          <a:bodyPr wrap="square" rtlCol="0">
            <a:spAutoFit/>
          </a:bodyPr>
          <a:lstStyle/>
          <a:p>
            <a:pPr algn="r"/>
            <a:r>
              <a:rPr lang="en-US" dirty="0"/>
              <a:t>SPONSORING</a:t>
            </a:r>
            <a:endParaRPr lang="nl-NL" dirty="0"/>
          </a:p>
        </p:txBody>
      </p:sp>
    </p:spTree>
    <p:extLst>
      <p:ext uri="{BB962C8B-B14F-4D97-AF65-F5344CB8AC3E}">
        <p14:creationId xmlns:p14="http://schemas.microsoft.com/office/powerpoint/2010/main" val="1889130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4955" y="1447801"/>
            <a:ext cx="8825658" cy="1479958"/>
          </a:xfrm>
        </p:spPr>
        <p:txBody>
          <a:bodyPr/>
          <a:lstStyle/>
          <a:p>
            <a:r>
              <a:rPr lang="en-US" dirty="0"/>
              <a:t>F</a:t>
            </a:r>
            <a:r>
              <a:rPr lang="nl-NL" dirty="0" err="1"/>
              <a:t>airPlay</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1577321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C3A26AE0-F066-4608-81FC-CF9D0526E7CD}"/>
              </a:ext>
            </a:extLst>
          </p:cNvPr>
          <p:cNvSpPr>
            <a:spLocks noGrp="1"/>
          </p:cNvSpPr>
          <p:nvPr>
            <p:ph type="sldNum" sz="quarter" idx="12"/>
          </p:nvPr>
        </p:nvSpPr>
        <p:spPr/>
        <p:txBody>
          <a:bodyPr/>
          <a:lstStyle/>
          <a:p>
            <a:fld id="{D57F1E4F-1CFF-5643-939E-02111984F565}" type="slidenum">
              <a:rPr lang="en-US" smtClean="0"/>
              <a:t>35</a:t>
            </a:fld>
            <a:endParaRPr lang="en-US" dirty="0"/>
          </a:p>
        </p:txBody>
      </p:sp>
      <p:sp>
        <p:nvSpPr>
          <p:cNvPr id="5" name="Rechthoek 4">
            <a:extLst>
              <a:ext uri="{FF2B5EF4-FFF2-40B4-BE49-F238E27FC236}">
                <a16:creationId xmlns:a16="http://schemas.microsoft.com/office/drawing/2014/main" id="{056382E4-220E-49B8-903C-A7171E771886}"/>
              </a:ext>
            </a:extLst>
          </p:cNvPr>
          <p:cNvSpPr/>
          <p:nvPr/>
        </p:nvSpPr>
        <p:spPr>
          <a:xfrm>
            <a:off x="9299046" y="0"/>
            <a:ext cx="1053494" cy="369332"/>
          </a:xfrm>
          <a:prstGeom prst="rect">
            <a:avLst/>
          </a:prstGeom>
        </p:spPr>
        <p:txBody>
          <a:bodyPr wrap="none">
            <a:spAutoFit/>
          </a:bodyPr>
          <a:lstStyle/>
          <a:p>
            <a:r>
              <a:rPr lang="nl-NL" dirty="0" err="1"/>
              <a:t>Fairplay</a:t>
            </a:r>
            <a:endParaRPr lang="nl-NL" dirty="0"/>
          </a:p>
        </p:txBody>
      </p:sp>
      <p:sp>
        <p:nvSpPr>
          <p:cNvPr id="6" name="Rechthoek 5">
            <a:extLst>
              <a:ext uri="{FF2B5EF4-FFF2-40B4-BE49-F238E27FC236}">
                <a16:creationId xmlns:a16="http://schemas.microsoft.com/office/drawing/2014/main" id="{8D40FC09-FE03-4E59-B849-46FC693B5355}"/>
              </a:ext>
            </a:extLst>
          </p:cNvPr>
          <p:cNvSpPr/>
          <p:nvPr/>
        </p:nvSpPr>
        <p:spPr>
          <a:xfrm>
            <a:off x="1327868" y="1550504"/>
            <a:ext cx="7816132" cy="1261884"/>
          </a:xfrm>
          <a:prstGeom prst="rect">
            <a:avLst/>
          </a:prstGeom>
        </p:spPr>
        <p:txBody>
          <a:bodyPr wrap="square">
            <a:spAutoFit/>
          </a:bodyPr>
          <a:lstStyle/>
          <a:p>
            <a:pPr marL="457200" indent="-457200">
              <a:buAutoNum type="arabicPeriod"/>
            </a:pPr>
            <a:r>
              <a:rPr lang="nl-NL" sz="1900" dirty="0">
                <a:latin typeface="+mj-lt"/>
                <a:ea typeface="+mj-ea"/>
                <a:cs typeface="+mj-cs"/>
              </a:rPr>
              <a:t>Gedragscode. Waarom?</a:t>
            </a:r>
          </a:p>
          <a:p>
            <a:pPr marL="457200" indent="-457200">
              <a:buAutoNum type="arabicPeriod"/>
            </a:pPr>
            <a:r>
              <a:rPr lang="nl-NL" sz="1900" dirty="0">
                <a:latin typeface="+mj-lt"/>
                <a:ea typeface="+mj-ea"/>
                <a:cs typeface="+mj-cs"/>
              </a:rPr>
              <a:t>Gedragscode binnen Be Quick ‘28</a:t>
            </a:r>
          </a:p>
          <a:p>
            <a:pPr marL="457200" indent="-457200">
              <a:buAutoNum type="arabicPeriod"/>
            </a:pPr>
            <a:r>
              <a:rPr lang="nl-NL" sz="1900" dirty="0">
                <a:latin typeface="+mj-lt"/>
                <a:ea typeface="+mj-ea"/>
                <a:cs typeface="+mj-cs"/>
              </a:rPr>
              <a:t>Rol en taakstelling FPC</a:t>
            </a:r>
          </a:p>
          <a:p>
            <a:pPr marL="457200" indent="-457200">
              <a:buAutoNum type="arabicPeriod"/>
            </a:pPr>
            <a:r>
              <a:rPr lang="nl-NL" sz="1900" dirty="0">
                <a:latin typeface="+mj-lt"/>
                <a:ea typeface="+mj-ea"/>
                <a:cs typeface="+mj-cs"/>
              </a:rPr>
              <a:t>Werkwijze  FPC</a:t>
            </a:r>
          </a:p>
        </p:txBody>
      </p:sp>
      <p:sp>
        <p:nvSpPr>
          <p:cNvPr id="7" name="Tijdelijke aanduiding voor inhoud 2">
            <a:extLst>
              <a:ext uri="{FF2B5EF4-FFF2-40B4-BE49-F238E27FC236}">
                <a16:creationId xmlns:a16="http://schemas.microsoft.com/office/drawing/2014/main" id="{DED58B52-EA9C-42A4-B0CF-01D68EA5E195}"/>
              </a:ext>
            </a:extLst>
          </p:cNvPr>
          <p:cNvSpPr txBox="1">
            <a:spLocks/>
          </p:cNvSpPr>
          <p:nvPr/>
        </p:nvSpPr>
        <p:spPr>
          <a:xfrm>
            <a:off x="7819082" y="3669559"/>
            <a:ext cx="4013421" cy="331118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i="1" dirty="0" err="1">
                <a:latin typeface="Calibri" panose="020F0502020204030204" pitchFamily="34" charset="0"/>
                <a:cs typeface="Calibri" panose="020F0502020204030204" pitchFamily="34" charset="0"/>
              </a:rPr>
              <a:t>Commissieleden</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FairPlay</a:t>
            </a:r>
            <a:r>
              <a:rPr lang="en-US" i="1" dirty="0">
                <a:latin typeface="Calibri" panose="020F0502020204030204" pitchFamily="34" charset="0"/>
                <a:cs typeface="Calibri" panose="020F0502020204030204" pitchFamily="34" charset="0"/>
              </a:rPr>
              <a:t>:</a:t>
            </a:r>
            <a:endParaRPr lang="nl-NL" i="1" dirty="0">
              <a:latin typeface="Calibri" panose="020F0502020204030204" pitchFamily="34" charset="0"/>
              <a:cs typeface="Calibri" panose="020F0502020204030204" pitchFamily="34" charset="0"/>
            </a:endParaRPr>
          </a:p>
          <a:p>
            <a:r>
              <a:rPr lang="nl-NL" i="1" dirty="0">
                <a:latin typeface="Calibri" panose="020F0502020204030204" pitchFamily="34" charset="0"/>
                <a:cs typeface="Calibri" panose="020F0502020204030204" pitchFamily="34" charset="0"/>
              </a:rPr>
              <a:t>Alle </a:t>
            </a:r>
            <a:r>
              <a:rPr lang="nl-NL" i="1" dirty="0" err="1">
                <a:latin typeface="Calibri" panose="020F0502020204030204" pitchFamily="34" charset="0"/>
                <a:cs typeface="Calibri" panose="020F0502020204030204" pitchFamily="34" charset="0"/>
              </a:rPr>
              <a:t>Boessenkool</a:t>
            </a:r>
            <a:r>
              <a:rPr lang="nl-NL" i="1" dirty="0">
                <a:latin typeface="Calibri" panose="020F0502020204030204" pitchFamily="34" charset="0"/>
                <a:cs typeface="Calibri" panose="020F0502020204030204" pitchFamily="34" charset="0"/>
              </a:rPr>
              <a:t> (voorzitter)</a:t>
            </a:r>
          </a:p>
          <a:p>
            <a:r>
              <a:rPr lang="nl-NL" i="1" dirty="0">
                <a:latin typeface="Calibri" panose="020F0502020204030204" pitchFamily="34" charset="0"/>
                <a:cs typeface="Calibri" panose="020F0502020204030204" pitchFamily="34" charset="0"/>
              </a:rPr>
              <a:t>Anke van Vilsteren</a:t>
            </a:r>
          </a:p>
          <a:p>
            <a:r>
              <a:rPr lang="nl-NL" i="1" dirty="0">
                <a:latin typeface="Calibri" panose="020F0502020204030204" pitchFamily="34" charset="0"/>
                <a:cs typeface="Calibri" panose="020F0502020204030204" pitchFamily="34" charset="0"/>
              </a:rPr>
              <a:t>Eugene </a:t>
            </a:r>
            <a:r>
              <a:rPr lang="nl-NL" i="1" dirty="0" err="1">
                <a:latin typeface="Calibri" panose="020F0502020204030204" pitchFamily="34" charset="0"/>
                <a:cs typeface="Calibri" panose="020F0502020204030204" pitchFamily="34" charset="0"/>
              </a:rPr>
              <a:t>tijhaar</a:t>
            </a:r>
            <a:r>
              <a:rPr lang="nl-NL" i="1" dirty="0">
                <a:latin typeface="Calibri" panose="020F0502020204030204" pitchFamily="34" charset="0"/>
                <a:cs typeface="Calibri" panose="020F0502020204030204" pitchFamily="34" charset="0"/>
              </a:rPr>
              <a:t> </a:t>
            </a:r>
          </a:p>
          <a:p>
            <a:r>
              <a:rPr lang="nl-NL" i="1" dirty="0" err="1">
                <a:latin typeface="Calibri" panose="020F0502020204030204" pitchFamily="34" charset="0"/>
                <a:cs typeface="Calibri" panose="020F0502020204030204" pitchFamily="34" charset="0"/>
              </a:rPr>
              <a:t>Jeppe</a:t>
            </a:r>
            <a:r>
              <a:rPr lang="nl-NL" i="1" dirty="0">
                <a:latin typeface="Calibri" panose="020F0502020204030204" pitchFamily="34" charset="0"/>
                <a:cs typeface="Calibri" panose="020F0502020204030204" pitchFamily="34" charset="0"/>
              </a:rPr>
              <a:t> </a:t>
            </a:r>
            <a:r>
              <a:rPr lang="nl-NL" i="1" dirty="0" err="1">
                <a:latin typeface="Calibri" panose="020F0502020204030204" pitchFamily="34" charset="0"/>
                <a:cs typeface="Calibri" panose="020F0502020204030204" pitchFamily="34" charset="0"/>
              </a:rPr>
              <a:t>Teensma</a:t>
            </a:r>
            <a:endParaRPr lang="nl-NL" i="1" dirty="0">
              <a:latin typeface="Calibri" panose="020F0502020204030204" pitchFamily="34" charset="0"/>
              <a:cs typeface="Calibri" panose="020F0502020204030204" pitchFamily="34" charset="0"/>
            </a:endParaRPr>
          </a:p>
          <a:p>
            <a:r>
              <a:rPr lang="nl-NL" i="1" dirty="0">
                <a:latin typeface="Calibri" panose="020F0502020204030204" pitchFamily="34" charset="0"/>
                <a:cs typeface="Calibri" panose="020F0502020204030204" pitchFamily="34" charset="0"/>
              </a:rPr>
              <a:t>Wieneke Tijssen</a:t>
            </a:r>
          </a:p>
        </p:txBody>
      </p:sp>
    </p:spTree>
    <p:extLst>
      <p:ext uri="{BB962C8B-B14F-4D97-AF65-F5344CB8AC3E}">
        <p14:creationId xmlns:p14="http://schemas.microsoft.com/office/powerpoint/2010/main" val="192635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C3A26AE0-F066-4608-81FC-CF9D0526E7CD}"/>
              </a:ext>
            </a:extLst>
          </p:cNvPr>
          <p:cNvSpPr>
            <a:spLocks noGrp="1"/>
          </p:cNvSpPr>
          <p:nvPr>
            <p:ph type="sldNum" sz="quarter" idx="12"/>
          </p:nvPr>
        </p:nvSpPr>
        <p:spPr/>
        <p:txBody>
          <a:bodyPr/>
          <a:lstStyle/>
          <a:p>
            <a:fld id="{D57F1E4F-1CFF-5643-939E-02111984F565}" type="slidenum">
              <a:rPr lang="en-US" smtClean="0"/>
              <a:t>36</a:t>
            </a:fld>
            <a:endParaRPr lang="en-US" dirty="0"/>
          </a:p>
        </p:txBody>
      </p:sp>
      <p:sp>
        <p:nvSpPr>
          <p:cNvPr id="5" name="Rechthoek 4">
            <a:extLst>
              <a:ext uri="{FF2B5EF4-FFF2-40B4-BE49-F238E27FC236}">
                <a16:creationId xmlns:a16="http://schemas.microsoft.com/office/drawing/2014/main" id="{056382E4-220E-49B8-903C-A7171E771886}"/>
              </a:ext>
            </a:extLst>
          </p:cNvPr>
          <p:cNvSpPr/>
          <p:nvPr/>
        </p:nvSpPr>
        <p:spPr>
          <a:xfrm>
            <a:off x="9299046" y="0"/>
            <a:ext cx="1053494" cy="369332"/>
          </a:xfrm>
          <a:prstGeom prst="rect">
            <a:avLst/>
          </a:prstGeom>
        </p:spPr>
        <p:txBody>
          <a:bodyPr wrap="none">
            <a:spAutoFit/>
          </a:bodyPr>
          <a:lstStyle/>
          <a:p>
            <a:r>
              <a:rPr lang="nl-NL" dirty="0" err="1"/>
              <a:t>Fairplay</a:t>
            </a:r>
            <a:endParaRPr lang="nl-NL" dirty="0"/>
          </a:p>
        </p:txBody>
      </p:sp>
      <p:sp>
        <p:nvSpPr>
          <p:cNvPr id="6" name="Rechthoek 5">
            <a:extLst>
              <a:ext uri="{FF2B5EF4-FFF2-40B4-BE49-F238E27FC236}">
                <a16:creationId xmlns:a16="http://schemas.microsoft.com/office/drawing/2014/main" id="{8D40FC09-FE03-4E59-B849-46FC693B5355}"/>
              </a:ext>
            </a:extLst>
          </p:cNvPr>
          <p:cNvSpPr/>
          <p:nvPr/>
        </p:nvSpPr>
        <p:spPr>
          <a:xfrm>
            <a:off x="1327868" y="1550504"/>
            <a:ext cx="7816132" cy="400110"/>
          </a:xfrm>
          <a:prstGeom prst="rect">
            <a:avLst/>
          </a:prstGeom>
        </p:spPr>
        <p:txBody>
          <a:bodyPr wrap="square">
            <a:spAutoFit/>
          </a:bodyPr>
          <a:lstStyle/>
          <a:p>
            <a:r>
              <a:rPr lang="nl-NL" sz="2000" dirty="0">
                <a:latin typeface="Century Gothic" panose="020B0502020202020204" pitchFamily="34" charset="0"/>
                <a:cs typeface="Calibri" panose="020F0502020204030204" pitchFamily="34" charset="0"/>
              </a:rPr>
              <a:t>Gedragscode. Waarom?</a:t>
            </a:r>
            <a:endParaRPr lang="nl-NL" sz="1900" dirty="0">
              <a:latin typeface="Century Gothic" panose="020B0502020202020204" pitchFamily="34" charset="0"/>
              <a:ea typeface="+mj-ea"/>
              <a:cs typeface="+mj-cs"/>
            </a:endParaRPr>
          </a:p>
        </p:txBody>
      </p:sp>
      <p:sp>
        <p:nvSpPr>
          <p:cNvPr id="7" name="Tijdelijke aanduiding voor inhoud 2">
            <a:extLst>
              <a:ext uri="{FF2B5EF4-FFF2-40B4-BE49-F238E27FC236}">
                <a16:creationId xmlns:a16="http://schemas.microsoft.com/office/drawing/2014/main" id="{9A3AA1E5-EDB6-449E-AF29-0C24B6F51EB9}"/>
              </a:ext>
            </a:extLst>
          </p:cNvPr>
          <p:cNvSpPr txBox="1">
            <a:spLocks/>
          </p:cNvSpPr>
          <p:nvPr/>
        </p:nvSpPr>
        <p:spPr>
          <a:xfrm>
            <a:off x="1590262" y="2286032"/>
            <a:ext cx="10394707" cy="331118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mj-lt"/>
              <a:buAutoNum type="arabicPeriod"/>
              <a:tabLst>
                <a:tab pos="457200" algn="l"/>
              </a:tabLst>
            </a:pPr>
            <a:r>
              <a:rPr lang="nl-NL" spc="5" dirty="0">
                <a:latin typeface="Century Gothic" panose="020B0502020202020204" pitchFamily="34" charset="0"/>
                <a:ea typeface="Calibri" panose="020F0502020204030204" pitchFamily="34" charset="0"/>
              </a:rPr>
              <a:t>Van kracht sinds Algemene ledenvergadering in 2016</a:t>
            </a:r>
          </a:p>
          <a:p>
            <a:pPr>
              <a:buFont typeface="+mj-lt"/>
              <a:buAutoNum type="arabicPeriod"/>
              <a:tabLst>
                <a:tab pos="457200" algn="l"/>
              </a:tabLst>
            </a:pPr>
            <a:r>
              <a:rPr lang="nl-NL" spc="5" dirty="0">
                <a:latin typeface="Century Gothic" panose="020B0502020202020204" pitchFamily="34" charset="0"/>
                <a:ea typeface="Calibri" panose="020F0502020204030204" pitchFamily="34" charset="0"/>
              </a:rPr>
              <a:t>B</a:t>
            </a:r>
            <a:r>
              <a:rPr lang="nl-NL" dirty="0">
                <a:latin typeface="Century Gothic" panose="020B0502020202020204" pitchFamily="34" charset="0"/>
                <a:ea typeface="Calibri" panose="020F0502020204030204" pitchFamily="34" charset="0"/>
              </a:rPr>
              <a:t>ij</a:t>
            </a:r>
            <a:r>
              <a:rPr lang="nl-NL" spc="-5" dirty="0">
                <a:latin typeface="Century Gothic" panose="020B0502020202020204" pitchFamily="34" charset="0"/>
                <a:ea typeface="Calibri" panose="020F0502020204030204" pitchFamily="34" charset="0"/>
              </a:rPr>
              <a:t>d</a:t>
            </a:r>
            <a:r>
              <a:rPr lang="nl-NL" dirty="0">
                <a:latin typeface="Century Gothic" panose="020B0502020202020204" pitchFamily="34" charset="0"/>
                <a:ea typeface="Calibri" panose="020F0502020204030204" pitchFamily="34" charset="0"/>
              </a:rPr>
              <a:t>rag</a:t>
            </a:r>
            <a:r>
              <a:rPr lang="nl-NL" spc="5" dirty="0">
                <a:latin typeface="Century Gothic" panose="020B0502020202020204" pitchFamily="34" charset="0"/>
                <a:ea typeface="Calibri" panose="020F0502020204030204" pitchFamily="34" charset="0"/>
              </a:rPr>
              <a:t>e</a:t>
            </a:r>
            <a:r>
              <a:rPr lang="nl-NL" dirty="0">
                <a:latin typeface="Century Gothic" panose="020B0502020202020204" pitchFamily="34" charset="0"/>
                <a:ea typeface="Calibri" panose="020F0502020204030204" pitchFamily="34" charset="0"/>
              </a:rPr>
              <a:t>n</a:t>
            </a:r>
            <a:r>
              <a:rPr lang="nl-NL" spc="-5" dirty="0">
                <a:latin typeface="Century Gothic" panose="020B0502020202020204" pitchFamily="34" charset="0"/>
                <a:ea typeface="Calibri" panose="020F0502020204030204" pitchFamily="34" charset="0"/>
              </a:rPr>
              <a:t> </a:t>
            </a:r>
            <a:r>
              <a:rPr lang="nl-NL" spc="5" dirty="0">
                <a:latin typeface="Century Gothic" panose="020B0502020202020204" pitchFamily="34" charset="0"/>
                <a:ea typeface="Calibri" panose="020F0502020204030204" pitchFamily="34" charset="0"/>
              </a:rPr>
              <a:t>d</a:t>
            </a:r>
            <a:r>
              <a:rPr lang="nl-NL" dirty="0">
                <a:latin typeface="Century Gothic" panose="020B0502020202020204" pitchFamily="34" charset="0"/>
                <a:ea typeface="Calibri" panose="020F0502020204030204" pitchFamily="34" charset="0"/>
              </a:rPr>
              <a:t>at </a:t>
            </a:r>
            <a:r>
              <a:rPr lang="nl-NL" spc="5" dirty="0">
                <a:latin typeface="Century Gothic" panose="020B0502020202020204" pitchFamily="34" charset="0"/>
                <a:ea typeface="Calibri" panose="020F0502020204030204" pitchFamily="34" charset="0"/>
              </a:rPr>
              <a:t>d</a:t>
            </a:r>
            <a:r>
              <a:rPr lang="nl-NL" dirty="0">
                <a:latin typeface="Century Gothic" panose="020B0502020202020204" pitchFamily="34" charset="0"/>
                <a:ea typeface="Calibri" panose="020F0502020204030204" pitchFamily="34" charset="0"/>
              </a:rPr>
              <a:t>e</a:t>
            </a:r>
            <a:r>
              <a:rPr lang="nl-NL" spc="-5" dirty="0">
                <a:latin typeface="Century Gothic" panose="020B0502020202020204" pitchFamily="34" charset="0"/>
                <a:ea typeface="Calibri" panose="020F0502020204030204" pitchFamily="34" charset="0"/>
              </a:rPr>
              <a:t> </a:t>
            </a:r>
            <a:r>
              <a:rPr lang="nl-NL" dirty="0">
                <a:latin typeface="Century Gothic" panose="020B0502020202020204" pitchFamily="34" charset="0"/>
                <a:ea typeface="Calibri" panose="020F0502020204030204" pitchFamily="34" charset="0"/>
              </a:rPr>
              <a:t>l</a:t>
            </a:r>
            <a:r>
              <a:rPr lang="nl-NL" spc="-10" dirty="0">
                <a:latin typeface="Century Gothic" panose="020B0502020202020204" pitchFamily="34" charset="0"/>
                <a:ea typeface="Calibri" panose="020F0502020204030204" pitchFamily="34" charset="0"/>
              </a:rPr>
              <a:t>e</a:t>
            </a:r>
            <a:r>
              <a:rPr lang="nl-NL" spc="5" dirty="0">
                <a:latin typeface="Century Gothic" panose="020B0502020202020204" pitchFamily="34" charset="0"/>
                <a:ea typeface="Calibri" panose="020F0502020204030204" pitchFamily="34" charset="0"/>
              </a:rPr>
              <a:t>d</a:t>
            </a:r>
            <a:r>
              <a:rPr lang="nl-NL" dirty="0">
                <a:latin typeface="Century Gothic" panose="020B0502020202020204" pitchFamily="34" charset="0"/>
                <a:ea typeface="Calibri" panose="020F0502020204030204" pitchFamily="34" charset="0"/>
              </a:rPr>
              <a:t>en met</a:t>
            </a:r>
            <a:r>
              <a:rPr lang="nl-NL" spc="-10" dirty="0">
                <a:latin typeface="Century Gothic" panose="020B0502020202020204" pitchFamily="34" charset="0"/>
                <a:ea typeface="Calibri" panose="020F0502020204030204" pitchFamily="34" charset="0"/>
              </a:rPr>
              <a:t> </a:t>
            </a:r>
            <a:r>
              <a:rPr lang="nl-NL" spc="5" dirty="0">
                <a:latin typeface="Century Gothic" panose="020B0502020202020204" pitchFamily="34" charset="0"/>
                <a:ea typeface="Calibri" panose="020F0502020204030204" pitchFamily="34" charset="0"/>
              </a:rPr>
              <a:t>p</a:t>
            </a:r>
            <a:r>
              <a:rPr lang="nl-NL" dirty="0">
                <a:latin typeface="Century Gothic" panose="020B0502020202020204" pitchFamily="34" charset="0"/>
                <a:ea typeface="Calibri" panose="020F0502020204030204" pitchFamily="34" charset="0"/>
              </a:rPr>
              <a:t>le</a:t>
            </a:r>
            <a:r>
              <a:rPr lang="nl-NL" spc="10" dirty="0">
                <a:latin typeface="Century Gothic" panose="020B0502020202020204" pitchFamily="34" charset="0"/>
                <a:ea typeface="Calibri" panose="020F0502020204030204" pitchFamily="34" charset="0"/>
              </a:rPr>
              <a:t>z</a:t>
            </a:r>
            <a:r>
              <a:rPr lang="nl-NL" spc="-10" dirty="0">
                <a:latin typeface="Century Gothic" panose="020B0502020202020204" pitchFamily="34" charset="0"/>
                <a:ea typeface="Calibri" panose="020F0502020204030204" pitchFamily="34" charset="0"/>
              </a:rPr>
              <a:t>i</a:t>
            </a:r>
            <a:r>
              <a:rPr lang="nl-NL" dirty="0">
                <a:latin typeface="Century Gothic" panose="020B0502020202020204" pitchFamily="34" charset="0"/>
                <a:ea typeface="Calibri" panose="020F0502020204030204" pitchFamily="34" charset="0"/>
              </a:rPr>
              <a:t>er</a:t>
            </a:r>
            <a:r>
              <a:rPr lang="nl-NL" spc="10" dirty="0">
                <a:latin typeface="Century Gothic" panose="020B0502020202020204" pitchFamily="34" charset="0"/>
                <a:ea typeface="Calibri" panose="020F0502020204030204" pitchFamily="34" charset="0"/>
              </a:rPr>
              <a:t> </a:t>
            </a:r>
            <a:r>
              <a:rPr lang="nl-NL" spc="-5" dirty="0">
                <a:latin typeface="Century Gothic" panose="020B0502020202020204" pitchFamily="34" charset="0"/>
                <a:ea typeface="Calibri" panose="020F0502020204030204" pitchFamily="34" charset="0"/>
              </a:rPr>
              <a:t>ku</a:t>
            </a:r>
            <a:r>
              <a:rPr lang="nl-NL" spc="5" dirty="0">
                <a:latin typeface="Century Gothic" panose="020B0502020202020204" pitchFamily="34" charset="0"/>
                <a:ea typeface="Calibri" panose="020F0502020204030204" pitchFamily="34" charset="0"/>
              </a:rPr>
              <a:t>nn</a:t>
            </a:r>
            <a:r>
              <a:rPr lang="nl-NL" spc="-10" dirty="0">
                <a:latin typeface="Century Gothic" panose="020B0502020202020204" pitchFamily="34" charset="0"/>
                <a:ea typeface="Calibri" panose="020F0502020204030204" pitchFamily="34" charset="0"/>
              </a:rPr>
              <a:t>e</a:t>
            </a:r>
            <a:r>
              <a:rPr lang="nl-NL" dirty="0">
                <a:latin typeface="Century Gothic" panose="020B0502020202020204" pitchFamily="34" charset="0"/>
                <a:ea typeface="Calibri" panose="020F0502020204030204" pitchFamily="34" charset="0"/>
              </a:rPr>
              <a:t>n</a:t>
            </a:r>
            <a:r>
              <a:rPr lang="nl-NL" spc="10" dirty="0">
                <a:latin typeface="Century Gothic" panose="020B0502020202020204" pitchFamily="34" charset="0"/>
                <a:ea typeface="Calibri" panose="020F0502020204030204" pitchFamily="34" charset="0"/>
              </a:rPr>
              <a:t> </a:t>
            </a:r>
            <a:r>
              <a:rPr lang="nl-NL" dirty="0">
                <a:latin typeface="Century Gothic" panose="020B0502020202020204" pitchFamily="34" charset="0"/>
                <a:ea typeface="Calibri" panose="020F0502020204030204" pitchFamily="34" charset="0"/>
              </a:rPr>
              <a:t>vo</a:t>
            </a:r>
            <a:r>
              <a:rPr lang="nl-NL" spc="-10" dirty="0">
                <a:latin typeface="Century Gothic" panose="020B0502020202020204" pitchFamily="34" charset="0"/>
                <a:ea typeface="Calibri" panose="020F0502020204030204" pitchFamily="34" charset="0"/>
              </a:rPr>
              <a:t>e</a:t>
            </a:r>
            <a:r>
              <a:rPr lang="nl-NL" spc="5" dirty="0">
                <a:latin typeface="Century Gothic" panose="020B0502020202020204" pitchFamily="34" charset="0"/>
                <a:ea typeface="Calibri" panose="020F0502020204030204" pitchFamily="34" charset="0"/>
              </a:rPr>
              <a:t>tb</a:t>
            </a:r>
            <a:r>
              <a:rPr lang="nl-NL" dirty="0">
                <a:latin typeface="Century Gothic" panose="020B0502020202020204" pitchFamily="34" charset="0"/>
                <a:ea typeface="Calibri" panose="020F0502020204030204" pitchFamily="34" charset="0"/>
              </a:rPr>
              <a:t>a</a:t>
            </a:r>
            <a:r>
              <a:rPr lang="nl-NL" spc="-10" dirty="0">
                <a:latin typeface="Century Gothic" panose="020B0502020202020204" pitchFamily="34" charset="0"/>
                <a:ea typeface="Calibri" panose="020F0502020204030204" pitchFamily="34" charset="0"/>
              </a:rPr>
              <a:t>l</a:t>
            </a:r>
            <a:r>
              <a:rPr lang="nl-NL" dirty="0">
                <a:latin typeface="Century Gothic" panose="020B0502020202020204" pitchFamily="34" charset="0"/>
                <a:ea typeface="Calibri" panose="020F0502020204030204" pitchFamily="34" charset="0"/>
              </a:rPr>
              <a:t>l</a:t>
            </a:r>
            <a:r>
              <a:rPr lang="nl-NL" spc="-10" dirty="0">
                <a:latin typeface="Century Gothic" panose="020B0502020202020204" pitchFamily="34" charset="0"/>
                <a:ea typeface="Calibri" panose="020F0502020204030204" pitchFamily="34" charset="0"/>
              </a:rPr>
              <a:t>e</a:t>
            </a:r>
            <a:r>
              <a:rPr lang="nl-NL" dirty="0">
                <a:latin typeface="Century Gothic" panose="020B0502020202020204" pitchFamily="34" charset="0"/>
                <a:ea typeface="Calibri" panose="020F0502020204030204" pitchFamily="34" charset="0"/>
              </a:rPr>
              <a:t>n</a:t>
            </a:r>
            <a:r>
              <a:rPr lang="nl-NL" spc="10" dirty="0">
                <a:latin typeface="Century Gothic" panose="020B0502020202020204" pitchFamily="34" charset="0"/>
                <a:ea typeface="Calibri" panose="020F0502020204030204" pitchFamily="34" charset="0"/>
              </a:rPr>
              <a:t> </a:t>
            </a:r>
            <a:r>
              <a:rPr lang="nl-NL" spc="-10" dirty="0">
                <a:latin typeface="Century Gothic" panose="020B0502020202020204" pitchFamily="34" charset="0"/>
                <a:ea typeface="Calibri" panose="020F0502020204030204" pitchFamily="34" charset="0"/>
              </a:rPr>
              <a:t>e</a:t>
            </a:r>
            <a:r>
              <a:rPr lang="nl-NL" dirty="0">
                <a:latin typeface="Century Gothic" panose="020B0502020202020204" pitchFamily="34" charset="0"/>
                <a:ea typeface="Calibri" panose="020F0502020204030204" pitchFamily="34" charset="0"/>
              </a:rPr>
              <a:t>n</a:t>
            </a:r>
            <a:r>
              <a:rPr lang="nl-NL" spc="10" dirty="0">
                <a:latin typeface="Century Gothic" panose="020B0502020202020204" pitchFamily="34" charset="0"/>
                <a:ea typeface="Calibri" panose="020F0502020204030204" pitchFamily="34" charset="0"/>
              </a:rPr>
              <a:t> </a:t>
            </a:r>
            <a:r>
              <a:rPr lang="nl-NL" spc="5" dirty="0">
                <a:latin typeface="Century Gothic" panose="020B0502020202020204" pitchFamily="34" charset="0"/>
                <a:ea typeface="Calibri" panose="020F0502020204030204" pitchFamily="34" charset="0"/>
              </a:rPr>
              <a:t>z</a:t>
            </a:r>
            <a:r>
              <a:rPr lang="nl-NL" dirty="0">
                <a:latin typeface="Century Gothic" panose="020B0502020202020204" pitchFamily="34" charset="0"/>
                <a:ea typeface="Calibri" panose="020F0502020204030204" pitchFamily="34" charset="0"/>
              </a:rPr>
              <a:t>i</a:t>
            </a:r>
            <a:r>
              <a:rPr lang="nl-NL" spc="-15" dirty="0">
                <a:latin typeface="Century Gothic" panose="020B0502020202020204" pitchFamily="34" charset="0"/>
                <a:ea typeface="Calibri" panose="020F0502020204030204" pitchFamily="34" charset="0"/>
              </a:rPr>
              <a:t>c</a:t>
            </a:r>
            <a:r>
              <a:rPr lang="nl-NL" dirty="0">
                <a:latin typeface="Century Gothic" panose="020B0502020202020204" pitchFamily="34" charset="0"/>
                <a:ea typeface="Calibri" panose="020F0502020204030204" pitchFamily="34" charset="0"/>
              </a:rPr>
              <a:t>h</a:t>
            </a:r>
            <a:r>
              <a:rPr lang="nl-NL" spc="10" dirty="0">
                <a:latin typeface="Century Gothic" panose="020B0502020202020204" pitchFamily="34" charset="0"/>
                <a:ea typeface="Calibri" panose="020F0502020204030204" pitchFamily="34" charset="0"/>
              </a:rPr>
              <a:t> </a:t>
            </a:r>
            <a:r>
              <a:rPr lang="nl-NL" dirty="0">
                <a:latin typeface="Century Gothic" panose="020B0502020202020204" pitchFamily="34" charset="0"/>
                <a:ea typeface="Calibri" panose="020F0502020204030204" pitchFamily="34" charset="0"/>
              </a:rPr>
              <a:t>ve</a:t>
            </a:r>
            <a:r>
              <a:rPr lang="nl-NL" spc="-10" dirty="0">
                <a:latin typeface="Century Gothic" panose="020B0502020202020204" pitchFamily="34" charset="0"/>
                <a:ea typeface="Calibri" panose="020F0502020204030204" pitchFamily="34" charset="0"/>
              </a:rPr>
              <a:t>r</a:t>
            </a:r>
            <a:r>
              <a:rPr lang="nl-NL" spc="5" dirty="0">
                <a:latin typeface="Century Gothic" panose="020B0502020202020204" pitchFamily="34" charset="0"/>
                <a:ea typeface="Calibri" panose="020F0502020204030204" pitchFamily="34" charset="0"/>
              </a:rPr>
              <a:t>d</a:t>
            </a:r>
            <a:r>
              <a:rPr lang="nl-NL" dirty="0">
                <a:latin typeface="Century Gothic" panose="020B0502020202020204" pitchFamily="34" charset="0"/>
                <a:ea typeface="Calibri" panose="020F0502020204030204" pitchFamily="34" charset="0"/>
              </a:rPr>
              <a:t>er</a:t>
            </a:r>
            <a:r>
              <a:rPr lang="nl-NL" spc="10" dirty="0">
                <a:latin typeface="Century Gothic" panose="020B0502020202020204" pitchFamily="34" charset="0"/>
                <a:ea typeface="Calibri" panose="020F0502020204030204" pitchFamily="34" charset="0"/>
              </a:rPr>
              <a:t> </a:t>
            </a:r>
            <a:r>
              <a:rPr lang="nl-NL" spc="-5" dirty="0">
                <a:latin typeface="Century Gothic" panose="020B0502020202020204" pitchFamily="34" charset="0"/>
                <a:ea typeface="Calibri" panose="020F0502020204030204" pitchFamily="34" charset="0"/>
              </a:rPr>
              <a:t>ku</a:t>
            </a:r>
            <a:r>
              <a:rPr lang="nl-NL" spc="5" dirty="0">
                <a:latin typeface="Century Gothic" panose="020B0502020202020204" pitchFamily="34" charset="0"/>
                <a:ea typeface="Calibri" panose="020F0502020204030204" pitchFamily="34" charset="0"/>
              </a:rPr>
              <a:t>n</a:t>
            </a:r>
            <a:r>
              <a:rPr lang="nl-NL" spc="-5" dirty="0">
                <a:latin typeface="Century Gothic" panose="020B0502020202020204" pitchFamily="34" charset="0"/>
                <a:ea typeface="Calibri" panose="020F0502020204030204" pitchFamily="34" charset="0"/>
              </a:rPr>
              <a:t>n</a:t>
            </a:r>
            <a:r>
              <a:rPr lang="nl-NL" dirty="0">
                <a:latin typeface="Century Gothic" panose="020B0502020202020204" pitchFamily="34" charset="0"/>
                <a:ea typeface="Calibri" panose="020F0502020204030204" pitchFamily="34" charset="0"/>
              </a:rPr>
              <a:t>en o</a:t>
            </a:r>
            <a:r>
              <a:rPr lang="nl-NL" spc="5" dirty="0">
                <a:latin typeface="Century Gothic" panose="020B0502020202020204" pitchFamily="34" charset="0"/>
                <a:ea typeface="Calibri" panose="020F0502020204030204" pitchFamily="34" charset="0"/>
              </a:rPr>
              <a:t>nt</a:t>
            </a:r>
            <a:r>
              <a:rPr lang="nl-NL" spc="-5" dirty="0">
                <a:latin typeface="Century Gothic" panose="020B0502020202020204" pitchFamily="34" charset="0"/>
                <a:ea typeface="Calibri" panose="020F0502020204030204" pitchFamily="34" charset="0"/>
              </a:rPr>
              <a:t>w</a:t>
            </a:r>
            <a:r>
              <a:rPr lang="nl-NL" dirty="0">
                <a:latin typeface="Century Gothic" panose="020B0502020202020204" pitchFamily="34" charset="0"/>
                <a:ea typeface="Calibri" panose="020F0502020204030204" pitchFamily="34" charset="0"/>
              </a:rPr>
              <a:t>i</a:t>
            </a:r>
            <a:r>
              <a:rPr lang="nl-NL" spc="-5" dirty="0">
                <a:latin typeface="Century Gothic" panose="020B0502020202020204" pitchFamily="34" charset="0"/>
                <a:ea typeface="Calibri" panose="020F0502020204030204" pitchFamily="34" charset="0"/>
              </a:rPr>
              <a:t>kk</a:t>
            </a:r>
            <a:r>
              <a:rPr lang="nl-NL" dirty="0">
                <a:latin typeface="Century Gothic" panose="020B0502020202020204" pitchFamily="34" charset="0"/>
                <a:ea typeface="Calibri" panose="020F0502020204030204" pitchFamily="34" charset="0"/>
              </a:rPr>
              <a:t>el</a:t>
            </a:r>
            <a:r>
              <a:rPr lang="nl-NL" spc="5" dirty="0">
                <a:latin typeface="Century Gothic" panose="020B0502020202020204" pitchFamily="34" charset="0"/>
                <a:ea typeface="Calibri" panose="020F0502020204030204" pitchFamily="34" charset="0"/>
              </a:rPr>
              <a:t>en</a:t>
            </a:r>
            <a:r>
              <a:rPr lang="nl-NL" dirty="0">
                <a:latin typeface="Century Gothic" panose="020B0502020202020204" pitchFamily="34" charset="0"/>
                <a:ea typeface="Calibri" panose="020F0502020204030204" pitchFamily="34" charset="0"/>
              </a:rPr>
              <a:t>. </a:t>
            </a:r>
          </a:p>
          <a:p>
            <a:pPr>
              <a:buFont typeface="+mj-lt"/>
              <a:buAutoNum type="arabicPeriod"/>
              <a:tabLst>
                <a:tab pos="457200" algn="l"/>
              </a:tabLst>
            </a:pPr>
            <a:r>
              <a:rPr lang="nl-NL" spc="5" dirty="0">
                <a:latin typeface="Century Gothic" panose="020B0502020202020204" pitchFamily="34" charset="0"/>
                <a:ea typeface="Calibri" panose="020F0502020204030204" pitchFamily="34" charset="0"/>
              </a:rPr>
              <a:t>Be Quick ‘28</a:t>
            </a:r>
            <a:r>
              <a:rPr lang="nl-NL" spc="-5" dirty="0">
                <a:latin typeface="Century Gothic" panose="020B0502020202020204" pitchFamily="34" charset="0"/>
                <a:ea typeface="Calibri" panose="020F0502020204030204" pitchFamily="34" charset="0"/>
              </a:rPr>
              <a:t> </a:t>
            </a:r>
            <a:r>
              <a:rPr lang="nl-NL" dirty="0">
                <a:latin typeface="Century Gothic" panose="020B0502020202020204" pitchFamily="34" charset="0"/>
                <a:ea typeface="Calibri" panose="020F0502020204030204" pitchFamily="34" charset="0"/>
              </a:rPr>
              <a:t>m</a:t>
            </a:r>
            <a:r>
              <a:rPr lang="nl-NL" spc="5" dirty="0">
                <a:latin typeface="Century Gothic" panose="020B0502020202020204" pitchFamily="34" charset="0"/>
                <a:ea typeface="Calibri" panose="020F0502020204030204" pitchFamily="34" charset="0"/>
              </a:rPr>
              <a:t>o</a:t>
            </a:r>
            <a:r>
              <a:rPr lang="nl-NL" spc="-10" dirty="0">
                <a:latin typeface="Century Gothic" panose="020B0502020202020204" pitchFamily="34" charset="0"/>
                <a:ea typeface="Calibri" panose="020F0502020204030204" pitchFamily="34" charset="0"/>
              </a:rPr>
              <a:t>e</a:t>
            </a:r>
            <a:r>
              <a:rPr lang="nl-NL" dirty="0">
                <a:latin typeface="Century Gothic" panose="020B0502020202020204" pitchFamily="34" charset="0"/>
                <a:ea typeface="Calibri" panose="020F0502020204030204" pitchFamily="34" charset="0"/>
              </a:rPr>
              <a:t>t e</a:t>
            </a:r>
            <a:r>
              <a:rPr lang="nl-NL" spc="5" dirty="0">
                <a:latin typeface="Century Gothic" panose="020B0502020202020204" pitchFamily="34" charset="0"/>
                <a:ea typeface="Calibri" panose="020F0502020204030204" pitchFamily="34" charset="0"/>
              </a:rPr>
              <a:t>e</a:t>
            </a:r>
            <a:r>
              <a:rPr lang="nl-NL" dirty="0">
                <a:latin typeface="Century Gothic" panose="020B0502020202020204" pitchFamily="34" charset="0"/>
                <a:ea typeface="Calibri" panose="020F0502020204030204" pitchFamily="34" charset="0"/>
              </a:rPr>
              <a:t>n</a:t>
            </a:r>
            <a:r>
              <a:rPr lang="nl-NL" spc="-5" dirty="0">
                <a:latin typeface="Century Gothic" panose="020B0502020202020204" pitchFamily="34" charset="0"/>
                <a:ea typeface="Calibri" panose="020F0502020204030204" pitchFamily="34" charset="0"/>
              </a:rPr>
              <a:t> </a:t>
            </a:r>
            <a:r>
              <a:rPr lang="nl-NL" dirty="0">
                <a:latin typeface="Century Gothic" panose="020B0502020202020204" pitchFamily="34" charset="0"/>
                <a:ea typeface="Calibri" panose="020F0502020204030204" pitchFamily="34" charset="0"/>
              </a:rPr>
              <a:t>o</a:t>
            </a:r>
            <a:r>
              <a:rPr lang="nl-NL" spc="-5" dirty="0">
                <a:latin typeface="Century Gothic" panose="020B0502020202020204" pitchFamily="34" charset="0"/>
                <a:ea typeface="Calibri" panose="020F0502020204030204" pitchFamily="34" charset="0"/>
              </a:rPr>
              <a:t>n</a:t>
            </a:r>
            <a:r>
              <a:rPr lang="nl-NL" spc="5" dirty="0">
                <a:latin typeface="Century Gothic" panose="020B0502020202020204" pitchFamily="34" charset="0"/>
                <a:ea typeface="Calibri" panose="020F0502020204030204" pitchFamily="34" charset="0"/>
              </a:rPr>
              <a:t>t</a:t>
            </a:r>
            <a:r>
              <a:rPr lang="nl-NL" dirty="0">
                <a:latin typeface="Century Gothic" panose="020B0502020202020204" pitchFamily="34" charset="0"/>
                <a:ea typeface="Calibri" panose="020F0502020204030204" pitchFamily="34" charset="0"/>
              </a:rPr>
              <a:t>m</a:t>
            </a:r>
            <a:r>
              <a:rPr lang="nl-NL" spc="5" dirty="0">
                <a:latin typeface="Century Gothic" panose="020B0502020202020204" pitchFamily="34" charset="0"/>
                <a:ea typeface="Calibri" panose="020F0502020204030204" pitchFamily="34" charset="0"/>
              </a:rPr>
              <a:t>o</a:t>
            </a:r>
            <a:r>
              <a:rPr lang="nl-NL" spc="-10" dirty="0">
                <a:latin typeface="Century Gothic" panose="020B0502020202020204" pitchFamily="34" charset="0"/>
                <a:ea typeface="Calibri" panose="020F0502020204030204" pitchFamily="34" charset="0"/>
              </a:rPr>
              <a:t>e</a:t>
            </a:r>
            <a:r>
              <a:rPr lang="nl-NL" spc="5" dirty="0">
                <a:latin typeface="Century Gothic" panose="020B0502020202020204" pitchFamily="34" charset="0"/>
                <a:ea typeface="Calibri" panose="020F0502020204030204" pitchFamily="34" charset="0"/>
              </a:rPr>
              <a:t>t</a:t>
            </a:r>
            <a:r>
              <a:rPr lang="nl-NL" dirty="0">
                <a:latin typeface="Century Gothic" panose="020B0502020202020204" pitchFamily="34" charset="0"/>
                <a:ea typeface="Calibri" panose="020F0502020204030204" pitchFamily="34" charset="0"/>
              </a:rPr>
              <a:t>i</a:t>
            </a:r>
            <a:r>
              <a:rPr lang="nl-NL" spc="5" dirty="0">
                <a:latin typeface="Century Gothic" panose="020B0502020202020204" pitchFamily="34" charset="0"/>
                <a:ea typeface="Calibri" panose="020F0502020204030204" pitchFamily="34" charset="0"/>
              </a:rPr>
              <a:t>n</a:t>
            </a:r>
            <a:r>
              <a:rPr lang="nl-NL" dirty="0">
                <a:latin typeface="Century Gothic" panose="020B0502020202020204" pitchFamily="34" charset="0"/>
                <a:ea typeface="Calibri" panose="020F0502020204030204" pitchFamily="34" charset="0"/>
              </a:rPr>
              <a:t>gsp</a:t>
            </a:r>
            <a:r>
              <a:rPr lang="nl-NL" spc="-10" dirty="0">
                <a:latin typeface="Century Gothic" panose="020B0502020202020204" pitchFamily="34" charset="0"/>
                <a:ea typeface="Calibri" panose="020F0502020204030204" pitchFamily="34" charset="0"/>
              </a:rPr>
              <a:t>l</a:t>
            </a:r>
            <a:r>
              <a:rPr lang="nl-NL" dirty="0">
                <a:latin typeface="Century Gothic" panose="020B0502020202020204" pitchFamily="34" charset="0"/>
                <a:ea typeface="Calibri" panose="020F0502020204030204" pitchFamily="34" charset="0"/>
              </a:rPr>
              <a:t>aa</a:t>
            </a:r>
            <a:r>
              <a:rPr lang="nl-NL" spc="5" dirty="0">
                <a:latin typeface="Century Gothic" panose="020B0502020202020204" pitchFamily="34" charset="0"/>
                <a:ea typeface="Calibri" panose="020F0502020204030204" pitchFamily="34" charset="0"/>
              </a:rPr>
              <a:t>t</a:t>
            </a:r>
            <a:r>
              <a:rPr lang="nl-NL" dirty="0">
                <a:latin typeface="Century Gothic" panose="020B0502020202020204" pitchFamily="34" charset="0"/>
                <a:ea typeface="Calibri" panose="020F0502020204030204" pitchFamily="34" charset="0"/>
              </a:rPr>
              <a:t>s</a:t>
            </a:r>
            <a:r>
              <a:rPr lang="nl-NL" spc="-10" dirty="0">
                <a:latin typeface="Century Gothic" panose="020B0502020202020204" pitchFamily="34" charset="0"/>
                <a:ea typeface="Calibri" panose="020F0502020204030204" pitchFamily="34" charset="0"/>
              </a:rPr>
              <a:t> </a:t>
            </a:r>
            <a:r>
              <a:rPr lang="nl-NL" spc="5" dirty="0">
                <a:latin typeface="Century Gothic" panose="020B0502020202020204" pitchFamily="34" charset="0"/>
                <a:ea typeface="Calibri" panose="020F0502020204030204" pitchFamily="34" charset="0"/>
              </a:rPr>
              <a:t>z</a:t>
            </a:r>
            <a:r>
              <a:rPr lang="nl-NL" spc="-10" dirty="0">
                <a:latin typeface="Century Gothic" panose="020B0502020202020204" pitchFamily="34" charset="0"/>
                <a:ea typeface="Calibri" panose="020F0502020204030204" pitchFamily="34" charset="0"/>
              </a:rPr>
              <a:t>i</a:t>
            </a:r>
            <a:r>
              <a:rPr lang="nl-NL" dirty="0">
                <a:latin typeface="Century Gothic" panose="020B0502020202020204" pitchFamily="34" charset="0"/>
                <a:ea typeface="Calibri" panose="020F0502020204030204" pitchFamily="34" charset="0"/>
              </a:rPr>
              <a:t>jn</a:t>
            </a:r>
            <a:r>
              <a:rPr lang="nl-NL" spc="10" dirty="0">
                <a:latin typeface="Century Gothic" panose="020B0502020202020204" pitchFamily="34" charset="0"/>
                <a:ea typeface="Calibri" panose="020F0502020204030204" pitchFamily="34" charset="0"/>
              </a:rPr>
              <a:t> </a:t>
            </a:r>
            <a:r>
              <a:rPr lang="nl-NL" spc="-10" dirty="0">
                <a:latin typeface="Century Gothic" panose="020B0502020202020204" pitchFamily="34" charset="0"/>
                <a:ea typeface="Calibri" panose="020F0502020204030204" pitchFamily="34" charset="0"/>
              </a:rPr>
              <a:t>e</a:t>
            </a:r>
            <a:r>
              <a:rPr lang="nl-NL" dirty="0">
                <a:latin typeface="Century Gothic" panose="020B0502020202020204" pitchFamily="34" charset="0"/>
                <a:ea typeface="Calibri" panose="020F0502020204030204" pitchFamily="34" charset="0"/>
              </a:rPr>
              <a:t>n</a:t>
            </a:r>
            <a:r>
              <a:rPr lang="nl-NL" spc="10" dirty="0">
                <a:latin typeface="Century Gothic" panose="020B0502020202020204" pitchFamily="34" charset="0"/>
                <a:ea typeface="Calibri" panose="020F0502020204030204" pitchFamily="34" charset="0"/>
              </a:rPr>
              <a:t> </a:t>
            </a:r>
            <a:r>
              <a:rPr lang="nl-NL" spc="-5" dirty="0">
                <a:latin typeface="Century Gothic" panose="020B0502020202020204" pitchFamily="34" charset="0"/>
                <a:ea typeface="Calibri" panose="020F0502020204030204" pitchFamily="34" charset="0"/>
              </a:rPr>
              <a:t>b</a:t>
            </a:r>
            <a:r>
              <a:rPr lang="nl-NL" dirty="0">
                <a:latin typeface="Century Gothic" panose="020B0502020202020204" pitchFamily="34" charset="0"/>
                <a:ea typeface="Calibri" panose="020F0502020204030204" pitchFamily="34" charset="0"/>
              </a:rPr>
              <a:t>lijven </a:t>
            </a:r>
            <a:r>
              <a:rPr lang="nl-NL" spc="-5" dirty="0">
                <a:latin typeface="Century Gothic" panose="020B0502020202020204" pitchFamily="34" charset="0"/>
                <a:ea typeface="Calibri" panose="020F0502020204030204" pitchFamily="34" charset="0"/>
              </a:rPr>
              <a:t>w</a:t>
            </a:r>
            <a:r>
              <a:rPr lang="nl-NL" dirty="0">
                <a:latin typeface="Century Gothic" panose="020B0502020202020204" pitchFamily="34" charset="0"/>
                <a:ea typeface="Calibri" panose="020F0502020204030204" pitchFamily="34" charset="0"/>
              </a:rPr>
              <a:t>aar</a:t>
            </a:r>
            <a:r>
              <a:rPr lang="nl-NL" spc="5" dirty="0">
                <a:latin typeface="Century Gothic" panose="020B0502020202020204" pitchFamily="34" charset="0"/>
                <a:ea typeface="Calibri" panose="020F0502020204030204" pitchFamily="34" charset="0"/>
              </a:rPr>
              <a:t> </a:t>
            </a:r>
            <a:r>
              <a:rPr lang="nl-NL" dirty="0">
                <a:latin typeface="Century Gothic" panose="020B0502020202020204" pitchFamily="34" charset="0"/>
                <a:ea typeface="Calibri" panose="020F0502020204030204" pitchFamily="34" charset="0"/>
              </a:rPr>
              <a:t>s</a:t>
            </a:r>
            <a:r>
              <a:rPr lang="nl-NL" spc="5" dirty="0">
                <a:latin typeface="Century Gothic" panose="020B0502020202020204" pitchFamily="34" charset="0"/>
                <a:ea typeface="Calibri" panose="020F0502020204030204" pitchFamily="34" charset="0"/>
              </a:rPr>
              <a:t>p</a:t>
            </a:r>
            <a:r>
              <a:rPr lang="nl-NL" spc="-10" dirty="0">
                <a:latin typeface="Century Gothic" panose="020B0502020202020204" pitchFamily="34" charset="0"/>
                <a:ea typeface="Calibri" panose="020F0502020204030204" pitchFamily="34" charset="0"/>
              </a:rPr>
              <a:t>o</a:t>
            </a:r>
            <a:r>
              <a:rPr lang="nl-NL" dirty="0">
                <a:latin typeface="Century Gothic" panose="020B0502020202020204" pitchFamily="34" charset="0"/>
                <a:ea typeface="Calibri" panose="020F0502020204030204" pitchFamily="34" charset="0"/>
              </a:rPr>
              <a:t>r</a:t>
            </a:r>
            <a:r>
              <a:rPr lang="nl-NL" spc="5" dirty="0">
                <a:latin typeface="Century Gothic" panose="020B0502020202020204" pitchFamily="34" charset="0"/>
                <a:ea typeface="Calibri" panose="020F0502020204030204" pitchFamily="34" charset="0"/>
              </a:rPr>
              <a:t>t</a:t>
            </a:r>
            <a:r>
              <a:rPr lang="nl-NL" spc="-10" dirty="0">
                <a:latin typeface="Century Gothic" panose="020B0502020202020204" pitchFamily="34" charset="0"/>
                <a:ea typeface="Calibri" panose="020F0502020204030204" pitchFamily="34" charset="0"/>
              </a:rPr>
              <a:t>e</a:t>
            </a:r>
            <a:r>
              <a:rPr lang="nl-NL" dirty="0">
                <a:latin typeface="Century Gothic" panose="020B0502020202020204" pitchFamily="34" charset="0"/>
                <a:ea typeface="Calibri" panose="020F0502020204030204" pitchFamily="34" charset="0"/>
              </a:rPr>
              <a:t>rs</a:t>
            </a:r>
            <a:r>
              <a:rPr lang="nl-NL" spc="5" dirty="0">
                <a:latin typeface="Century Gothic" panose="020B0502020202020204" pitchFamily="34" charset="0"/>
                <a:ea typeface="Calibri" panose="020F0502020204030204" pitchFamily="34" charset="0"/>
              </a:rPr>
              <a:t> </a:t>
            </a:r>
            <a:r>
              <a:rPr lang="nl-NL" dirty="0">
                <a:latin typeface="Century Gothic" panose="020B0502020202020204" pitchFamily="34" charset="0"/>
                <a:ea typeface="Calibri" panose="020F0502020204030204" pitchFamily="34" charset="0"/>
              </a:rPr>
              <a:t>ge</a:t>
            </a:r>
            <a:r>
              <a:rPr lang="nl-NL" spc="5" dirty="0">
                <a:latin typeface="Century Gothic" panose="020B0502020202020204" pitchFamily="34" charset="0"/>
                <a:ea typeface="Calibri" panose="020F0502020204030204" pitchFamily="34" charset="0"/>
              </a:rPr>
              <a:t>z</a:t>
            </a:r>
            <a:r>
              <a:rPr lang="nl-NL" dirty="0">
                <a:latin typeface="Century Gothic" panose="020B0502020202020204" pitchFamily="34" charset="0"/>
                <a:ea typeface="Calibri" panose="020F0502020204030204" pitchFamily="34" charset="0"/>
              </a:rPr>
              <a:t>a</a:t>
            </a:r>
            <a:r>
              <a:rPr lang="nl-NL" spc="-10" dirty="0">
                <a:latin typeface="Century Gothic" panose="020B0502020202020204" pitchFamily="34" charset="0"/>
                <a:ea typeface="Calibri" panose="020F0502020204030204" pitchFamily="34" charset="0"/>
              </a:rPr>
              <a:t>m</a:t>
            </a:r>
            <a:r>
              <a:rPr lang="nl-NL" dirty="0">
                <a:latin typeface="Century Gothic" panose="020B0502020202020204" pitchFamily="34" charset="0"/>
                <a:ea typeface="Calibri" panose="020F0502020204030204" pitchFamily="34" charset="0"/>
              </a:rPr>
              <a:t>e</a:t>
            </a:r>
            <a:r>
              <a:rPr lang="nl-NL" spc="5" dirty="0">
                <a:latin typeface="Century Gothic" panose="020B0502020202020204" pitchFamily="34" charset="0"/>
                <a:ea typeface="Calibri" panose="020F0502020204030204" pitchFamily="34" charset="0"/>
              </a:rPr>
              <a:t>n</a:t>
            </a:r>
            <a:r>
              <a:rPr lang="nl-NL" dirty="0">
                <a:latin typeface="Century Gothic" panose="020B0502020202020204" pitchFamily="34" charset="0"/>
                <a:ea typeface="Calibri" panose="020F0502020204030204" pitchFamily="34" charset="0"/>
              </a:rPr>
              <a:t>lijk m</a:t>
            </a:r>
            <a:r>
              <a:rPr lang="nl-NL" spc="-10" dirty="0">
                <a:latin typeface="Century Gothic" panose="020B0502020202020204" pitchFamily="34" charset="0"/>
                <a:ea typeface="Calibri" panose="020F0502020204030204" pitchFamily="34" charset="0"/>
              </a:rPr>
              <a:t>e</a:t>
            </a:r>
            <a:r>
              <a:rPr lang="nl-NL" dirty="0">
                <a:latin typeface="Century Gothic" panose="020B0502020202020204" pitchFamily="34" charset="0"/>
                <a:ea typeface="Calibri" panose="020F0502020204030204" pitchFamily="34" charset="0"/>
              </a:rPr>
              <a:t>t </a:t>
            </a:r>
            <a:r>
              <a:rPr lang="nl-NL" spc="5" dirty="0">
                <a:latin typeface="Century Gothic" panose="020B0502020202020204" pitchFamily="34" charset="0"/>
                <a:ea typeface="Calibri" panose="020F0502020204030204" pitchFamily="34" charset="0"/>
              </a:rPr>
              <a:t>p</a:t>
            </a:r>
            <a:r>
              <a:rPr lang="nl-NL" dirty="0">
                <a:latin typeface="Century Gothic" panose="020B0502020202020204" pitchFamily="34" charset="0"/>
                <a:ea typeface="Calibri" panose="020F0502020204030204" pitchFamily="34" charset="0"/>
              </a:rPr>
              <a:t>l</a:t>
            </a:r>
            <a:r>
              <a:rPr lang="nl-NL" spc="-10" dirty="0">
                <a:latin typeface="Century Gothic" panose="020B0502020202020204" pitchFamily="34" charset="0"/>
                <a:ea typeface="Calibri" panose="020F0502020204030204" pitchFamily="34" charset="0"/>
              </a:rPr>
              <a:t>e</a:t>
            </a:r>
            <a:r>
              <a:rPr lang="nl-NL" spc="5" dirty="0">
                <a:latin typeface="Century Gothic" panose="020B0502020202020204" pitchFamily="34" charset="0"/>
                <a:ea typeface="Calibri" panose="020F0502020204030204" pitchFamily="34" charset="0"/>
              </a:rPr>
              <a:t>z</a:t>
            </a:r>
            <a:r>
              <a:rPr lang="nl-NL" spc="-10" dirty="0">
                <a:latin typeface="Century Gothic" panose="020B0502020202020204" pitchFamily="34" charset="0"/>
                <a:ea typeface="Calibri" panose="020F0502020204030204" pitchFamily="34" charset="0"/>
              </a:rPr>
              <a:t>i</a:t>
            </a:r>
            <a:r>
              <a:rPr lang="nl-NL" dirty="0">
                <a:latin typeface="Century Gothic" panose="020B0502020202020204" pitchFamily="34" charset="0"/>
                <a:ea typeface="Calibri" panose="020F0502020204030204" pitchFamily="34" charset="0"/>
              </a:rPr>
              <a:t>er</a:t>
            </a:r>
            <a:r>
              <a:rPr lang="nl-NL" spc="10" dirty="0">
                <a:latin typeface="Century Gothic" panose="020B0502020202020204" pitchFamily="34" charset="0"/>
                <a:ea typeface="Calibri" panose="020F0502020204030204" pitchFamily="34" charset="0"/>
              </a:rPr>
              <a:t> </a:t>
            </a:r>
            <a:r>
              <a:rPr lang="nl-NL" dirty="0">
                <a:latin typeface="Century Gothic" panose="020B0502020202020204" pitchFamily="34" charset="0"/>
                <a:ea typeface="Calibri" panose="020F0502020204030204" pitchFamily="34" charset="0"/>
              </a:rPr>
              <a:t>en vol</a:t>
            </a:r>
            <a:r>
              <a:rPr lang="nl-NL" spc="-5" dirty="0">
                <a:latin typeface="Century Gothic" panose="020B0502020202020204" pitchFamily="34" charset="0"/>
                <a:ea typeface="Calibri" panose="020F0502020204030204" pitchFamily="34" charset="0"/>
              </a:rPr>
              <a:t>d</a:t>
            </a:r>
            <a:r>
              <a:rPr lang="nl-NL" dirty="0">
                <a:latin typeface="Century Gothic" panose="020B0502020202020204" pitchFamily="34" charset="0"/>
                <a:ea typeface="Calibri" panose="020F0502020204030204" pitchFamily="34" charset="0"/>
              </a:rPr>
              <a:t>oe</a:t>
            </a:r>
            <a:r>
              <a:rPr lang="nl-NL" spc="5" dirty="0">
                <a:latin typeface="Century Gothic" panose="020B0502020202020204" pitchFamily="34" charset="0"/>
                <a:ea typeface="Calibri" panose="020F0502020204030204" pitchFamily="34" charset="0"/>
              </a:rPr>
              <a:t>n</a:t>
            </a:r>
            <a:r>
              <a:rPr lang="nl-NL" spc="-10" dirty="0">
                <a:latin typeface="Century Gothic" panose="020B0502020202020204" pitchFamily="34" charset="0"/>
                <a:ea typeface="Calibri" panose="020F0502020204030204" pitchFamily="34" charset="0"/>
              </a:rPr>
              <a:t>i</a:t>
            </a:r>
            <a:r>
              <a:rPr lang="nl-NL" spc="5" dirty="0">
                <a:latin typeface="Century Gothic" panose="020B0502020202020204" pitchFamily="34" charset="0"/>
                <a:ea typeface="Calibri" panose="020F0502020204030204" pitchFamily="34" charset="0"/>
              </a:rPr>
              <a:t>n</a:t>
            </a:r>
            <a:r>
              <a:rPr lang="nl-NL" dirty="0">
                <a:latin typeface="Century Gothic" panose="020B0502020202020204" pitchFamily="34" charset="0"/>
                <a:ea typeface="Calibri" panose="020F0502020204030204" pitchFamily="34" charset="0"/>
              </a:rPr>
              <a:t>g</a:t>
            </a:r>
            <a:r>
              <a:rPr lang="nl-NL" spc="5" dirty="0">
                <a:latin typeface="Century Gothic" panose="020B0502020202020204" pitchFamily="34" charset="0"/>
                <a:ea typeface="Calibri" panose="020F0502020204030204" pitchFamily="34" charset="0"/>
              </a:rPr>
              <a:t> </a:t>
            </a:r>
            <a:r>
              <a:rPr lang="nl-NL" spc="-5" dirty="0">
                <a:latin typeface="Century Gothic" panose="020B0502020202020204" pitchFamily="34" charset="0"/>
                <a:ea typeface="Calibri" panose="020F0502020204030204" pitchFamily="34" charset="0"/>
              </a:rPr>
              <a:t>ku</a:t>
            </a:r>
            <a:r>
              <a:rPr lang="nl-NL" spc="5" dirty="0">
                <a:latin typeface="Century Gothic" panose="020B0502020202020204" pitchFamily="34" charset="0"/>
                <a:ea typeface="Calibri" panose="020F0502020204030204" pitchFamily="34" charset="0"/>
              </a:rPr>
              <a:t>nn</a:t>
            </a:r>
            <a:r>
              <a:rPr lang="nl-NL" spc="-10" dirty="0">
                <a:latin typeface="Century Gothic" panose="020B0502020202020204" pitchFamily="34" charset="0"/>
                <a:ea typeface="Calibri" panose="020F0502020204030204" pitchFamily="34" charset="0"/>
              </a:rPr>
              <a:t>e</a:t>
            </a:r>
            <a:r>
              <a:rPr lang="nl-NL" dirty="0">
                <a:latin typeface="Century Gothic" panose="020B0502020202020204" pitchFamily="34" charset="0"/>
                <a:ea typeface="Calibri" panose="020F0502020204030204" pitchFamily="34" charset="0"/>
              </a:rPr>
              <a:t>n</a:t>
            </a:r>
            <a:r>
              <a:rPr lang="nl-NL" spc="-5" dirty="0">
                <a:latin typeface="Century Gothic" panose="020B0502020202020204" pitchFamily="34" charset="0"/>
                <a:ea typeface="Calibri" panose="020F0502020204030204" pitchFamily="34" charset="0"/>
              </a:rPr>
              <a:t> </a:t>
            </a:r>
            <a:r>
              <a:rPr lang="nl-NL" dirty="0">
                <a:latin typeface="Century Gothic" panose="020B0502020202020204" pitchFamily="34" charset="0"/>
                <a:ea typeface="Calibri" panose="020F0502020204030204" pitchFamily="34" charset="0"/>
              </a:rPr>
              <a:t>vo</a:t>
            </a:r>
            <a:r>
              <a:rPr lang="nl-NL" spc="5" dirty="0">
                <a:latin typeface="Century Gothic" panose="020B0502020202020204" pitchFamily="34" charset="0"/>
                <a:ea typeface="Calibri" panose="020F0502020204030204" pitchFamily="34" charset="0"/>
              </a:rPr>
              <a:t>e</a:t>
            </a:r>
            <a:r>
              <a:rPr lang="nl-NL" spc="-5" dirty="0">
                <a:latin typeface="Century Gothic" panose="020B0502020202020204" pitchFamily="34" charset="0"/>
                <a:ea typeface="Calibri" panose="020F0502020204030204" pitchFamily="34" charset="0"/>
              </a:rPr>
              <a:t>t</a:t>
            </a:r>
            <a:r>
              <a:rPr lang="nl-NL" spc="5" dirty="0">
                <a:latin typeface="Century Gothic" panose="020B0502020202020204" pitchFamily="34" charset="0"/>
                <a:ea typeface="Calibri" panose="020F0502020204030204" pitchFamily="34" charset="0"/>
              </a:rPr>
              <a:t>b</a:t>
            </a:r>
            <a:r>
              <a:rPr lang="nl-NL" dirty="0">
                <a:latin typeface="Century Gothic" panose="020B0502020202020204" pitchFamily="34" charset="0"/>
                <a:ea typeface="Calibri" panose="020F0502020204030204" pitchFamily="34" charset="0"/>
              </a:rPr>
              <a:t>all</a:t>
            </a:r>
            <a:r>
              <a:rPr lang="nl-NL" spc="-5" dirty="0">
                <a:latin typeface="Century Gothic" panose="020B0502020202020204" pitchFamily="34" charset="0"/>
                <a:ea typeface="Calibri" panose="020F0502020204030204" pitchFamily="34" charset="0"/>
              </a:rPr>
              <a:t>e</a:t>
            </a:r>
            <a:r>
              <a:rPr lang="nl-NL" spc="5" dirty="0">
                <a:latin typeface="Century Gothic" panose="020B0502020202020204" pitchFamily="34" charset="0"/>
                <a:ea typeface="Calibri" panose="020F0502020204030204" pitchFamily="34" charset="0"/>
              </a:rPr>
              <a:t>n</a:t>
            </a:r>
            <a:r>
              <a:rPr lang="nl-NL" dirty="0">
                <a:latin typeface="Century Gothic" panose="020B0502020202020204" pitchFamily="34" charset="0"/>
                <a:ea typeface="Calibri" panose="020F0502020204030204" pitchFamily="34" charset="0"/>
              </a:rPr>
              <a:t>. </a:t>
            </a:r>
          </a:p>
          <a:p>
            <a:pPr>
              <a:buFont typeface="+mj-lt"/>
              <a:buAutoNum type="arabicPeriod"/>
              <a:tabLst>
                <a:tab pos="457200" algn="l"/>
              </a:tabLst>
            </a:pPr>
            <a:r>
              <a:rPr lang="nl-NL" spc="5" dirty="0">
                <a:latin typeface="Century Gothic" panose="020B0502020202020204" pitchFamily="34" charset="0"/>
                <a:ea typeface="Calibri" panose="020F0502020204030204" pitchFamily="34" charset="0"/>
              </a:rPr>
              <a:t>D</a:t>
            </a:r>
            <a:r>
              <a:rPr lang="nl-NL" spc="-10" dirty="0">
                <a:latin typeface="Century Gothic" panose="020B0502020202020204" pitchFamily="34" charset="0"/>
                <a:ea typeface="Calibri" panose="020F0502020204030204" pitchFamily="34" charset="0"/>
              </a:rPr>
              <a:t>i</a:t>
            </a:r>
            <a:r>
              <a:rPr lang="nl-NL" dirty="0">
                <a:latin typeface="Century Gothic" panose="020B0502020202020204" pitchFamily="34" charset="0"/>
                <a:ea typeface="Calibri" panose="020F0502020204030204" pitchFamily="34" charset="0"/>
              </a:rPr>
              <a:t>t vraagt</a:t>
            </a:r>
            <a:r>
              <a:rPr lang="nl-NL" spc="10" dirty="0">
                <a:latin typeface="Century Gothic" panose="020B0502020202020204" pitchFamily="34" charset="0"/>
                <a:ea typeface="Calibri" panose="020F0502020204030204" pitchFamily="34" charset="0"/>
              </a:rPr>
              <a:t> </a:t>
            </a:r>
            <a:r>
              <a:rPr lang="nl-NL" dirty="0">
                <a:latin typeface="Century Gothic" panose="020B0502020202020204" pitchFamily="34" charset="0"/>
                <a:ea typeface="Calibri" panose="020F0502020204030204" pitchFamily="34" charset="0"/>
              </a:rPr>
              <a:t>om</a:t>
            </a:r>
            <a:r>
              <a:rPr lang="nl-NL" spc="-5" dirty="0">
                <a:latin typeface="Century Gothic" panose="020B0502020202020204" pitchFamily="34" charset="0"/>
                <a:ea typeface="Calibri" panose="020F0502020204030204" pitchFamily="34" charset="0"/>
              </a:rPr>
              <a:t> d</a:t>
            </a:r>
            <a:r>
              <a:rPr lang="nl-NL" spc="5" dirty="0">
                <a:latin typeface="Century Gothic" panose="020B0502020202020204" pitchFamily="34" charset="0"/>
                <a:ea typeface="Calibri" panose="020F0502020204030204" pitchFamily="34" charset="0"/>
              </a:rPr>
              <a:t>u</a:t>
            </a:r>
            <a:r>
              <a:rPr lang="nl-NL" dirty="0">
                <a:latin typeface="Century Gothic" panose="020B0502020202020204" pitchFamily="34" charset="0"/>
                <a:ea typeface="Calibri" panose="020F0502020204030204" pitchFamily="34" charset="0"/>
              </a:rPr>
              <a:t>i</a:t>
            </a:r>
            <a:r>
              <a:rPr lang="nl-NL" spc="5" dirty="0">
                <a:latin typeface="Century Gothic" panose="020B0502020202020204" pitchFamily="34" charset="0"/>
                <a:ea typeface="Calibri" panose="020F0502020204030204" pitchFamily="34" charset="0"/>
              </a:rPr>
              <a:t>d</a:t>
            </a:r>
            <a:r>
              <a:rPr lang="nl-NL" dirty="0">
                <a:latin typeface="Century Gothic" panose="020B0502020202020204" pitchFamily="34" charset="0"/>
                <a:ea typeface="Calibri" panose="020F0502020204030204" pitchFamily="34" charset="0"/>
              </a:rPr>
              <a:t>el</a:t>
            </a:r>
            <a:r>
              <a:rPr lang="nl-NL" spc="-10" dirty="0">
                <a:latin typeface="Century Gothic" panose="020B0502020202020204" pitchFamily="34" charset="0"/>
                <a:ea typeface="Calibri" panose="020F0502020204030204" pitchFamily="34" charset="0"/>
              </a:rPr>
              <a:t>i</a:t>
            </a:r>
            <a:r>
              <a:rPr lang="nl-NL" dirty="0">
                <a:latin typeface="Century Gothic" panose="020B0502020202020204" pitchFamily="34" charset="0"/>
                <a:ea typeface="Calibri" panose="020F0502020204030204" pitchFamily="34" charset="0"/>
              </a:rPr>
              <a:t>j</a:t>
            </a:r>
            <a:r>
              <a:rPr lang="nl-NL" spc="-5" dirty="0">
                <a:latin typeface="Century Gothic" panose="020B0502020202020204" pitchFamily="34" charset="0"/>
                <a:ea typeface="Calibri" panose="020F0502020204030204" pitchFamily="34" charset="0"/>
              </a:rPr>
              <a:t>k</a:t>
            </a:r>
            <a:r>
              <a:rPr lang="nl-NL" dirty="0">
                <a:latin typeface="Century Gothic" panose="020B0502020202020204" pitchFamily="34" charset="0"/>
                <a:ea typeface="Calibri" panose="020F0502020204030204" pitchFamily="34" charset="0"/>
              </a:rPr>
              <a:t>e</a:t>
            </a:r>
            <a:r>
              <a:rPr lang="nl-NL" spc="5" dirty="0">
                <a:latin typeface="Century Gothic" panose="020B0502020202020204" pitchFamily="34" charset="0"/>
                <a:ea typeface="Calibri" panose="020F0502020204030204" pitchFamily="34" charset="0"/>
              </a:rPr>
              <a:t> </a:t>
            </a:r>
            <a:r>
              <a:rPr lang="nl-NL" dirty="0">
                <a:latin typeface="Century Gothic" panose="020B0502020202020204" pitchFamily="34" charset="0"/>
                <a:ea typeface="Calibri" panose="020F0502020204030204" pitchFamily="34" charset="0"/>
              </a:rPr>
              <a:t>ge</a:t>
            </a:r>
            <a:r>
              <a:rPr lang="nl-NL" spc="-5" dirty="0">
                <a:latin typeface="Century Gothic" panose="020B0502020202020204" pitchFamily="34" charset="0"/>
                <a:ea typeface="Calibri" panose="020F0502020204030204" pitchFamily="34" charset="0"/>
              </a:rPr>
              <a:t>d</a:t>
            </a:r>
            <a:r>
              <a:rPr lang="nl-NL" dirty="0">
                <a:latin typeface="Century Gothic" panose="020B0502020202020204" pitchFamily="34" charset="0"/>
                <a:ea typeface="Calibri" panose="020F0502020204030204" pitchFamily="34" charset="0"/>
              </a:rPr>
              <a:t>ragsr</a:t>
            </a:r>
            <a:r>
              <a:rPr lang="nl-NL" spc="5" dirty="0">
                <a:latin typeface="Century Gothic" panose="020B0502020202020204" pitchFamily="34" charset="0"/>
                <a:ea typeface="Calibri" panose="020F0502020204030204" pitchFamily="34" charset="0"/>
              </a:rPr>
              <a:t>e</a:t>
            </a:r>
            <a:r>
              <a:rPr lang="nl-NL" dirty="0">
                <a:latin typeface="Century Gothic" panose="020B0502020202020204" pitchFamily="34" charset="0"/>
                <a:ea typeface="Calibri" panose="020F0502020204030204" pitchFamily="34" charset="0"/>
              </a:rPr>
              <a:t>gels die wij hebben opgesteld. </a:t>
            </a:r>
            <a:endParaRPr lang="nl-NL" dirty="0">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998561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C3A26AE0-F066-4608-81FC-CF9D0526E7CD}"/>
              </a:ext>
            </a:extLst>
          </p:cNvPr>
          <p:cNvSpPr>
            <a:spLocks noGrp="1"/>
          </p:cNvSpPr>
          <p:nvPr>
            <p:ph type="sldNum" sz="quarter" idx="12"/>
          </p:nvPr>
        </p:nvSpPr>
        <p:spPr/>
        <p:txBody>
          <a:bodyPr/>
          <a:lstStyle/>
          <a:p>
            <a:fld id="{D57F1E4F-1CFF-5643-939E-02111984F565}" type="slidenum">
              <a:rPr lang="en-US" smtClean="0"/>
              <a:t>37</a:t>
            </a:fld>
            <a:endParaRPr lang="en-US" dirty="0"/>
          </a:p>
        </p:txBody>
      </p:sp>
      <p:sp>
        <p:nvSpPr>
          <p:cNvPr id="5" name="Rechthoek 4">
            <a:extLst>
              <a:ext uri="{FF2B5EF4-FFF2-40B4-BE49-F238E27FC236}">
                <a16:creationId xmlns:a16="http://schemas.microsoft.com/office/drawing/2014/main" id="{056382E4-220E-49B8-903C-A7171E771886}"/>
              </a:ext>
            </a:extLst>
          </p:cNvPr>
          <p:cNvSpPr/>
          <p:nvPr/>
        </p:nvSpPr>
        <p:spPr>
          <a:xfrm>
            <a:off x="9299046" y="0"/>
            <a:ext cx="1053494" cy="369332"/>
          </a:xfrm>
          <a:prstGeom prst="rect">
            <a:avLst/>
          </a:prstGeom>
        </p:spPr>
        <p:txBody>
          <a:bodyPr wrap="none">
            <a:spAutoFit/>
          </a:bodyPr>
          <a:lstStyle/>
          <a:p>
            <a:r>
              <a:rPr lang="nl-NL" dirty="0" err="1"/>
              <a:t>Fairplay</a:t>
            </a:r>
            <a:endParaRPr lang="nl-NL" dirty="0"/>
          </a:p>
        </p:txBody>
      </p:sp>
      <p:sp>
        <p:nvSpPr>
          <p:cNvPr id="6" name="Rechthoek 5">
            <a:extLst>
              <a:ext uri="{FF2B5EF4-FFF2-40B4-BE49-F238E27FC236}">
                <a16:creationId xmlns:a16="http://schemas.microsoft.com/office/drawing/2014/main" id="{8D40FC09-FE03-4E59-B849-46FC693B5355}"/>
              </a:ext>
            </a:extLst>
          </p:cNvPr>
          <p:cNvSpPr/>
          <p:nvPr/>
        </p:nvSpPr>
        <p:spPr>
          <a:xfrm>
            <a:off x="1327868" y="1550504"/>
            <a:ext cx="7816132" cy="400110"/>
          </a:xfrm>
          <a:prstGeom prst="rect">
            <a:avLst/>
          </a:prstGeom>
        </p:spPr>
        <p:txBody>
          <a:bodyPr wrap="square">
            <a:spAutoFit/>
          </a:bodyPr>
          <a:lstStyle/>
          <a:p>
            <a:r>
              <a:rPr lang="nl-NL" sz="2000" dirty="0">
                <a:latin typeface="Century Gothic" panose="020B0502020202020204" pitchFamily="34" charset="0"/>
                <a:cs typeface="Calibri" panose="020F0502020204030204" pitchFamily="34" charset="0"/>
              </a:rPr>
              <a:t>Gedragscode binnen Be Quick ‘28</a:t>
            </a:r>
            <a:endParaRPr lang="nl-NL" sz="1900" dirty="0">
              <a:latin typeface="Century Gothic" panose="020B0502020202020204" pitchFamily="34" charset="0"/>
              <a:ea typeface="+mj-ea"/>
              <a:cs typeface="+mj-cs"/>
            </a:endParaRPr>
          </a:p>
        </p:txBody>
      </p:sp>
      <p:sp>
        <p:nvSpPr>
          <p:cNvPr id="8" name="Tijdelijke aanduiding voor inhoud 2">
            <a:extLst>
              <a:ext uri="{FF2B5EF4-FFF2-40B4-BE49-F238E27FC236}">
                <a16:creationId xmlns:a16="http://schemas.microsoft.com/office/drawing/2014/main" id="{1F4B4D10-F62A-478F-91E1-848174601CBE}"/>
              </a:ext>
            </a:extLst>
          </p:cNvPr>
          <p:cNvSpPr txBox="1">
            <a:spLocks/>
          </p:cNvSpPr>
          <p:nvPr/>
        </p:nvSpPr>
        <p:spPr>
          <a:xfrm>
            <a:off x="1797293" y="2119055"/>
            <a:ext cx="10394707" cy="374105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mj-lt"/>
              <a:buAutoNum type="arabicPeriod"/>
              <a:tabLst>
                <a:tab pos="457200" algn="l"/>
              </a:tabLst>
            </a:pPr>
            <a:r>
              <a:rPr lang="nl-NL" dirty="0">
                <a:latin typeface="Century Gothic" panose="020B0502020202020204" pitchFamily="34" charset="0"/>
                <a:ea typeface="Times New Roman" panose="02020603050405020304" pitchFamily="18" charset="0"/>
              </a:rPr>
              <a:t>Iedereen is welkom</a:t>
            </a:r>
          </a:p>
          <a:p>
            <a:pPr>
              <a:buFont typeface="+mj-lt"/>
              <a:buAutoNum type="arabicPeriod"/>
              <a:tabLst>
                <a:tab pos="457200" algn="l"/>
              </a:tabLst>
            </a:pPr>
            <a:r>
              <a:rPr lang="nl-NL" dirty="0">
                <a:latin typeface="Century Gothic" panose="020B0502020202020204" pitchFamily="34" charset="0"/>
                <a:ea typeface="Times New Roman" panose="02020603050405020304" pitchFamily="18" charset="0"/>
              </a:rPr>
              <a:t>Wij zorgen voor een positieve sfeer en houden ons aan afspraken</a:t>
            </a:r>
          </a:p>
          <a:p>
            <a:pPr>
              <a:buFont typeface="+mj-lt"/>
              <a:buAutoNum type="arabicPeriod"/>
              <a:tabLst>
                <a:tab pos="457200" algn="l"/>
              </a:tabLst>
            </a:pPr>
            <a:r>
              <a:rPr lang="nl-NL" dirty="0">
                <a:latin typeface="Century Gothic" panose="020B0502020202020204" pitchFamily="34" charset="0"/>
                <a:ea typeface="Times New Roman" panose="02020603050405020304" pitchFamily="18" charset="0"/>
              </a:rPr>
              <a:t>Wij tonen waardering voor de scheidsrechter</a:t>
            </a:r>
          </a:p>
          <a:p>
            <a:pPr>
              <a:buFont typeface="+mj-lt"/>
              <a:buAutoNum type="arabicPeriod"/>
              <a:tabLst>
                <a:tab pos="457200" algn="l"/>
              </a:tabLst>
            </a:pPr>
            <a:r>
              <a:rPr lang="nl-NL" dirty="0">
                <a:latin typeface="Century Gothic" panose="020B0502020202020204" pitchFamily="34" charset="0"/>
                <a:ea typeface="Times New Roman" panose="02020603050405020304" pitchFamily="18" charset="0"/>
              </a:rPr>
              <a:t>Wij laten de kinderen hun spel spelen</a:t>
            </a:r>
          </a:p>
          <a:p>
            <a:pPr>
              <a:buFont typeface="+mj-lt"/>
              <a:buAutoNum type="arabicPeriod"/>
              <a:tabLst>
                <a:tab pos="457200" algn="l"/>
              </a:tabLst>
            </a:pPr>
            <a:r>
              <a:rPr lang="nl-NL" dirty="0">
                <a:latin typeface="Century Gothic" panose="020B0502020202020204" pitchFamily="34" charset="0"/>
                <a:ea typeface="Times New Roman" panose="02020603050405020304" pitchFamily="18" charset="0"/>
              </a:rPr>
              <a:t>Wij gaan zorgvuldig om met onze accommodatie en materialen</a:t>
            </a:r>
          </a:p>
          <a:p>
            <a:pPr>
              <a:buFont typeface="+mj-lt"/>
              <a:buAutoNum type="arabicPeriod"/>
              <a:tabLst>
                <a:tab pos="457200" algn="l"/>
              </a:tabLst>
            </a:pPr>
            <a:r>
              <a:rPr lang="nl-NL" dirty="0">
                <a:latin typeface="Century Gothic" panose="020B0502020202020204" pitchFamily="34" charset="0"/>
                <a:ea typeface="Times New Roman" panose="02020603050405020304" pitchFamily="18" charset="0"/>
              </a:rPr>
              <a:t>Als er problemen zijn, maken we er melding van </a:t>
            </a:r>
          </a:p>
          <a:p>
            <a:pPr>
              <a:buFont typeface="+mj-lt"/>
              <a:buAutoNum type="arabicPeriod"/>
              <a:tabLst>
                <a:tab pos="457200" algn="l"/>
              </a:tabLst>
            </a:pPr>
            <a:r>
              <a:rPr lang="nl-NL" dirty="0">
                <a:latin typeface="Century Gothic" panose="020B0502020202020204" pitchFamily="34" charset="0"/>
                <a:ea typeface="Times New Roman" panose="02020603050405020304" pitchFamily="18" charset="0"/>
              </a:rPr>
              <a:t>Wij vloeken, schelden en pesten niet</a:t>
            </a:r>
          </a:p>
          <a:p>
            <a:pPr>
              <a:buFont typeface="+mj-lt"/>
              <a:buAutoNum type="arabicPeriod"/>
              <a:tabLst>
                <a:tab pos="457200" algn="l"/>
              </a:tabLst>
            </a:pPr>
            <a:r>
              <a:rPr lang="nl-NL" dirty="0">
                <a:latin typeface="Century Gothic" panose="020B0502020202020204" pitchFamily="34" charset="0"/>
                <a:ea typeface="Times New Roman" panose="02020603050405020304" pitchFamily="18" charset="0"/>
              </a:rPr>
              <a:t>Wij spreken elkaar aan op verkeerd gedrag</a:t>
            </a:r>
          </a:p>
          <a:p>
            <a:pPr>
              <a:buFont typeface="+mj-lt"/>
              <a:buAutoNum type="arabicPeriod"/>
              <a:tabLst>
                <a:tab pos="457200" algn="l"/>
              </a:tabLst>
            </a:pPr>
            <a:r>
              <a:rPr lang="nl-NL" dirty="0">
                <a:latin typeface="Century Gothic" panose="020B0502020202020204" pitchFamily="34" charset="0"/>
                <a:ea typeface="Times New Roman" panose="02020603050405020304" pitchFamily="18" charset="0"/>
              </a:rPr>
              <a:t>Wij discrimineren niet</a:t>
            </a:r>
          </a:p>
          <a:p>
            <a:pPr>
              <a:buFont typeface="+mj-lt"/>
              <a:buAutoNum type="arabicPeriod"/>
              <a:tabLst>
                <a:tab pos="457200" algn="l"/>
              </a:tabLst>
            </a:pPr>
            <a:r>
              <a:rPr lang="nl-NL" dirty="0">
                <a:latin typeface="Century Gothic" panose="020B0502020202020204" pitchFamily="34" charset="0"/>
                <a:ea typeface="Times New Roman" panose="02020603050405020304" pitchFamily="18" charset="0"/>
              </a:rPr>
              <a:t>Wij zijn sportief en respectvol, geweld is uit den boze </a:t>
            </a: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287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C3A26AE0-F066-4608-81FC-CF9D0526E7CD}"/>
              </a:ext>
            </a:extLst>
          </p:cNvPr>
          <p:cNvSpPr>
            <a:spLocks noGrp="1"/>
          </p:cNvSpPr>
          <p:nvPr>
            <p:ph type="sldNum" sz="quarter" idx="12"/>
          </p:nvPr>
        </p:nvSpPr>
        <p:spPr/>
        <p:txBody>
          <a:bodyPr/>
          <a:lstStyle/>
          <a:p>
            <a:fld id="{D57F1E4F-1CFF-5643-939E-02111984F565}" type="slidenum">
              <a:rPr lang="en-US" smtClean="0"/>
              <a:t>38</a:t>
            </a:fld>
            <a:endParaRPr lang="en-US" dirty="0"/>
          </a:p>
        </p:txBody>
      </p:sp>
      <p:sp>
        <p:nvSpPr>
          <p:cNvPr id="5" name="Rechthoek 4">
            <a:extLst>
              <a:ext uri="{FF2B5EF4-FFF2-40B4-BE49-F238E27FC236}">
                <a16:creationId xmlns:a16="http://schemas.microsoft.com/office/drawing/2014/main" id="{056382E4-220E-49B8-903C-A7171E771886}"/>
              </a:ext>
            </a:extLst>
          </p:cNvPr>
          <p:cNvSpPr/>
          <p:nvPr/>
        </p:nvSpPr>
        <p:spPr>
          <a:xfrm>
            <a:off x="9299046" y="0"/>
            <a:ext cx="1053494" cy="369332"/>
          </a:xfrm>
          <a:prstGeom prst="rect">
            <a:avLst/>
          </a:prstGeom>
        </p:spPr>
        <p:txBody>
          <a:bodyPr wrap="none">
            <a:spAutoFit/>
          </a:bodyPr>
          <a:lstStyle/>
          <a:p>
            <a:r>
              <a:rPr lang="nl-NL" dirty="0" err="1"/>
              <a:t>Fairplay</a:t>
            </a:r>
            <a:endParaRPr lang="nl-NL" dirty="0"/>
          </a:p>
        </p:txBody>
      </p:sp>
      <p:sp>
        <p:nvSpPr>
          <p:cNvPr id="6" name="Rechthoek 5">
            <a:extLst>
              <a:ext uri="{FF2B5EF4-FFF2-40B4-BE49-F238E27FC236}">
                <a16:creationId xmlns:a16="http://schemas.microsoft.com/office/drawing/2014/main" id="{8D40FC09-FE03-4E59-B849-46FC693B5355}"/>
              </a:ext>
            </a:extLst>
          </p:cNvPr>
          <p:cNvSpPr/>
          <p:nvPr/>
        </p:nvSpPr>
        <p:spPr>
          <a:xfrm>
            <a:off x="1327868" y="1550504"/>
            <a:ext cx="7816132" cy="400110"/>
          </a:xfrm>
          <a:prstGeom prst="rect">
            <a:avLst/>
          </a:prstGeom>
        </p:spPr>
        <p:txBody>
          <a:bodyPr wrap="square">
            <a:spAutoFit/>
          </a:bodyPr>
          <a:lstStyle/>
          <a:p>
            <a:r>
              <a:rPr lang="nl-NL" sz="2000" dirty="0">
                <a:latin typeface="Century Gothic" panose="020B0502020202020204" pitchFamily="34" charset="0"/>
                <a:cs typeface="Calibri" panose="020F0502020204030204" pitchFamily="34" charset="0"/>
              </a:rPr>
              <a:t>Rol en </a:t>
            </a:r>
            <a:r>
              <a:rPr lang="nl-NL" sz="2000" dirty="0" err="1">
                <a:latin typeface="Century Gothic" panose="020B0502020202020204" pitchFamily="34" charset="0"/>
                <a:cs typeface="Calibri" panose="020F0502020204030204" pitchFamily="34" charset="0"/>
              </a:rPr>
              <a:t>taaksteling</a:t>
            </a:r>
            <a:r>
              <a:rPr lang="nl-NL" sz="2000" dirty="0">
                <a:latin typeface="Century Gothic" panose="020B0502020202020204" pitchFamily="34" charset="0"/>
                <a:cs typeface="Calibri" panose="020F0502020204030204" pitchFamily="34" charset="0"/>
              </a:rPr>
              <a:t> FPC</a:t>
            </a:r>
            <a:endParaRPr lang="nl-NL" sz="1900" dirty="0">
              <a:latin typeface="Century Gothic" panose="020B0502020202020204" pitchFamily="34" charset="0"/>
              <a:ea typeface="+mj-ea"/>
              <a:cs typeface="+mj-cs"/>
            </a:endParaRPr>
          </a:p>
        </p:txBody>
      </p:sp>
      <p:sp>
        <p:nvSpPr>
          <p:cNvPr id="7" name="Tijdelijke aanduiding voor inhoud 2">
            <a:extLst>
              <a:ext uri="{FF2B5EF4-FFF2-40B4-BE49-F238E27FC236}">
                <a16:creationId xmlns:a16="http://schemas.microsoft.com/office/drawing/2014/main" id="{7D056635-F409-400D-AB31-D661400B0B48}"/>
              </a:ext>
            </a:extLst>
          </p:cNvPr>
          <p:cNvSpPr txBox="1">
            <a:spLocks/>
          </p:cNvSpPr>
          <p:nvPr/>
        </p:nvSpPr>
        <p:spPr>
          <a:xfrm>
            <a:off x="1797293" y="2240127"/>
            <a:ext cx="10394707" cy="398584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R="476885">
              <a:buFont typeface="Symbol" panose="05050102010706020507" pitchFamily="18" charset="2"/>
              <a:buChar char=""/>
              <a:tabLst>
                <a:tab pos="609600" algn="l"/>
              </a:tabLst>
            </a:pPr>
            <a:r>
              <a:rPr lang="nl-NL" sz="1900" spc="-5" dirty="0">
                <a:latin typeface="Century Gothic" panose="020B0502020202020204" pitchFamily="34" charset="0"/>
                <a:ea typeface="Calibri" panose="020F0502020204030204" pitchFamily="34" charset="0"/>
              </a:rPr>
              <a:t>Een door het HB ingestelde Adviescommissie die </a:t>
            </a:r>
            <a:r>
              <a:rPr lang="nl-NL" sz="1900" u="sng" spc="-5" dirty="0">
                <a:latin typeface="Century Gothic" panose="020B0502020202020204" pitchFamily="34" charset="0"/>
                <a:ea typeface="Calibri" panose="020F0502020204030204" pitchFamily="34" charset="0"/>
              </a:rPr>
              <a:t>alleen op verzoek </a:t>
            </a:r>
            <a:r>
              <a:rPr lang="nl-NL" sz="1900" spc="-5" dirty="0">
                <a:latin typeface="Century Gothic" panose="020B0502020202020204" pitchFamily="34" charset="0"/>
                <a:ea typeface="Calibri" panose="020F0502020204030204" pitchFamily="34" charset="0"/>
              </a:rPr>
              <a:t>van het HB advies uitbrengt.</a:t>
            </a:r>
          </a:p>
          <a:p>
            <a:pPr marR="476885">
              <a:buFont typeface="Symbol" panose="05050102010706020507" pitchFamily="18" charset="2"/>
              <a:buChar char=""/>
              <a:tabLst>
                <a:tab pos="609600" algn="l"/>
              </a:tabLst>
            </a:pPr>
            <a:r>
              <a:rPr lang="nl-NL" sz="1900" spc="-5" dirty="0">
                <a:latin typeface="Century Gothic" panose="020B0502020202020204" pitchFamily="34" charset="0"/>
                <a:ea typeface="Calibri" panose="020F0502020204030204" pitchFamily="34" charset="0"/>
              </a:rPr>
              <a:t>De taakstelling van de FPC is:</a:t>
            </a:r>
          </a:p>
          <a:p>
            <a:pPr marL="800100" marR="476885" lvl="1" indent="-342900">
              <a:buFont typeface="Symbol" panose="05050102010706020507" pitchFamily="18" charset="2"/>
              <a:buChar char=""/>
              <a:tabLst>
                <a:tab pos="609600" algn="l"/>
              </a:tabLst>
            </a:pPr>
            <a:r>
              <a:rPr lang="nl-NL" sz="1900" spc="-5" dirty="0">
                <a:latin typeface="Century Gothic" panose="020B0502020202020204" pitchFamily="34" charset="0"/>
                <a:ea typeface="Calibri" panose="020F0502020204030204" pitchFamily="34" charset="0"/>
              </a:rPr>
              <a:t>B</a:t>
            </a:r>
            <a:r>
              <a:rPr lang="nl-NL" sz="1900" dirty="0">
                <a:latin typeface="Century Gothic" panose="020B0502020202020204" pitchFamily="34" charset="0"/>
                <a:ea typeface="Calibri" panose="020F0502020204030204" pitchFamily="34" charset="0"/>
              </a:rPr>
              <a:t>ev</a:t>
            </a:r>
            <a:r>
              <a:rPr lang="nl-NL" sz="1900" spc="5" dirty="0">
                <a:latin typeface="Century Gothic" panose="020B0502020202020204" pitchFamily="34" charset="0"/>
                <a:ea typeface="Calibri" panose="020F0502020204030204" pitchFamily="34" charset="0"/>
              </a:rPr>
              <a:t>o</a:t>
            </a:r>
            <a:r>
              <a:rPr lang="nl-NL" sz="1900" dirty="0">
                <a:latin typeface="Century Gothic" panose="020B0502020202020204" pitchFamily="34" charset="0"/>
                <a:ea typeface="Calibri" panose="020F0502020204030204" pitchFamily="34" charset="0"/>
              </a:rPr>
              <a:t>r</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er</a:t>
            </a:r>
            <a:r>
              <a:rPr lang="nl-NL" sz="1900" spc="-5"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n</a:t>
            </a:r>
            <a:r>
              <a:rPr lang="nl-NL" sz="1900" spc="10" dirty="0">
                <a:latin typeface="Century Gothic" panose="020B0502020202020204" pitchFamily="34" charset="0"/>
                <a:ea typeface="Calibri" panose="020F0502020204030204" pitchFamily="34" charset="0"/>
              </a:rPr>
              <a:t> </a:t>
            </a:r>
            <a:r>
              <a:rPr lang="nl-NL" sz="1900" spc="-10"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n</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b</a:t>
            </a:r>
            <a:r>
              <a:rPr lang="nl-NL" sz="1900" dirty="0">
                <a:latin typeface="Century Gothic" panose="020B0502020202020204" pitchFamily="34" charset="0"/>
                <a:ea typeface="Calibri" panose="020F0502020204030204" pitchFamily="34" charset="0"/>
              </a:rPr>
              <a:t>ewa</a:t>
            </a:r>
            <a:r>
              <a:rPr lang="nl-NL" sz="1900" spc="-5" dirty="0">
                <a:latin typeface="Century Gothic" panose="020B0502020202020204" pitchFamily="34" charset="0"/>
                <a:ea typeface="Calibri" panose="020F0502020204030204" pitchFamily="34" charset="0"/>
              </a:rPr>
              <a:t>k</a:t>
            </a:r>
            <a:r>
              <a:rPr lang="nl-NL" sz="1900" dirty="0">
                <a:latin typeface="Century Gothic" panose="020B0502020202020204" pitchFamily="34" charset="0"/>
                <a:ea typeface="Calibri" panose="020F0502020204030204" pitchFamily="34" charset="0"/>
              </a:rPr>
              <a:t>en van</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n</a:t>
            </a:r>
            <a:r>
              <a:rPr lang="nl-NL" sz="1900" spc="10"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g</a:t>
            </a:r>
            <a:r>
              <a:rPr lang="nl-NL" sz="1900" spc="-10" dirty="0">
                <a:latin typeface="Century Gothic" panose="020B0502020202020204" pitchFamily="34" charset="0"/>
                <a:ea typeface="Calibri" panose="020F0502020204030204" pitchFamily="34" charset="0"/>
              </a:rPr>
              <a:t>o</a:t>
            </a:r>
            <a:r>
              <a:rPr lang="nl-NL" sz="1900" dirty="0">
                <a:latin typeface="Century Gothic" panose="020B0502020202020204" pitchFamily="34" charset="0"/>
                <a:ea typeface="Calibri" panose="020F0502020204030204" pitchFamily="34" charset="0"/>
              </a:rPr>
              <a:t>ed en</a:t>
            </a:r>
            <a:r>
              <a:rPr lang="nl-NL" sz="1900" spc="10" dirty="0">
                <a:latin typeface="Century Gothic" panose="020B0502020202020204" pitchFamily="34" charset="0"/>
                <a:ea typeface="Calibri" panose="020F0502020204030204" pitchFamily="34" charset="0"/>
              </a:rPr>
              <a:t> </a:t>
            </a:r>
            <a:r>
              <a:rPr lang="nl-NL" sz="1900" spc="-15" dirty="0">
                <a:latin typeface="Century Gothic" panose="020B0502020202020204" pitchFamily="34" charset="0"/>
                <a:ea typeface="Calibri" panose="020F0502020204030204" pitchFamily="34" charset="0"/>
              </a:rPr>
              <a:t>s</a:t>
            </a:r>
            <a:r>
              <a:rPr lang="nl-NL" sz="1900" spc="5" dirty="0">
                <a:latin typeface="Century Gothic" panose="020B0502020202020204" pitchFamily="34" charset="0"/>
                <a:ea typeface="Calibri" panose="020F0502020204030204" pitchFamily="34" charset="0"/>
              </a:rPr>
              <a:t>p</a:t>
            </a:r>
            <a:r>
              <a:rPr lang="nl-NL" sz="1900" dirty="0">
                <a:latin typeface="Century Gothic" panose="020B0502020202020204" pitchFamily="34" charset="0"/>
                <a:ea typeface="Calibri" panose="020F0502020204030204" pitchFamily="34" charset="0"/>
              </a:rPr>
              <a:t>o</a:t>
            </a:r>
            <a:r>
              <a:rPr lang="nl-NL" sz="1900" spc="-10" dirty="0">
                <a:latin typeface="Century Gothic" panose="020B0502020202020204" pitchFamily="34" charset="0"/>
                <a:ea typeface="Calibri" panose="020F0502020204030204" pitchFamily="34" charset="0"/>
              </a:rPr>
              <a:t>r</a:t>
            </a:r>
            <a:r>
              <a:rPr lang="nl-NL" sz="1900" spc="5" dirty="0">
                <a:latin typeface="Century Gothic" panose="020B0502020202020204" pitchFamily="34" charset="0"/>
                <a:ea typeface="Calibri" panose="020F0502020204030204" pitchFamily="34" charset="0"/>
              </a:rPr>
              <a:t>t</a:t>
            </a:r>
            <a:r>
              <a:rPr lang="nl-NL" sz="1900" dirty="0">
                <a:latin typeface="Century Gothic" panose="020B0502020202020204" pitchFamily="34" charset="0"/>
                <a:ea typeface="Calibri" panose="020F0502020204030204" pitchFamily="34" charset="0"/>
              </a:rPr>
              <a:t>ief ver</a:t>
            </a:r>
            <a:r>
              <a:rPr lang="nl-NL" sz="1900" spc="5" dirty="0">
                <a:latin typeface="Century Gothic" panose="020B0502020202020204" pitchFamily="34" charset="0"/>
                <a:ea typeface="Calibri" panose="020F0502020204030204" pitchFamily="34" charset="0"/>
              </a:rPr>
              <a:t>en</a:t>
            </a:r>
            <a:r>
              <a:rPr lang="nl-NL" sz="1900" dirty="0">
                <a:latin typeface="Century Gothic" panose="020B0502020202020204" pitchFamily="34" charset="0"/>
                <a:ea typeface="Calibri" panose="020F0502020204030204" pitchFamily="34" charset="0"/>
              </a:rPr>
              <a:t>ig</a:t>
            </a:r>
            <a:r>
              <a:rPr lang="nl-NL" sz="1900" spc="-1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n</a:t>
            </a:r>
            <a:r>
              <a:rPr lang="nl-NL" sz="1900" dirty="0">
                <a:latin typeface="Century Gothic" panose="020B0502020202020204" pitchFamily="34" charset="0"/>
                <a:ea typeface="Calibri" panose="020F0502020204030204" pitchFamily="34" charset="0"/>
              </a:rPr>
              <a:t>gs</a:t>
            </a:r>
            <a:r>
              <a:rPr lang="nl-NL" sz="1900" spc="-10" dirty="0">
                <a:latin typeface="Century Gothic" panose="020B0502020202020204" pitchFamily="34" charset="0"/>
                <a:ea typeface="Calibri" panose="020F0502020204030204" pitchFamily="34" charset="0"/>
              </a:rPr>
              <a:t>k</a:t>
            </a:r>
            <a:r>
              <a:rPr lang="nl-NL" sz="1900" dirty="0">
                <a:latin typeface="Century Gothic" panose="020B0502020202020204" pitchFamily="34" charset="0"/>
                <a:ea typeface="Calibri" panose="020F0502020204030204" pitchFamily="34" charset="0"/>
              </a:rPr>
              <a:t>lima</a:t>
            </a:r>
            <a:r>
              <a:rPr lang="nl-NL" sz="1900" spc="5" dirty="0">
                <a:latin typeface="Century Gothic" panose="020B0502020202020204" pitchFamily="34" charset="0"/>
                <a:ea typeface="Calibri" panose="020F0502020204030204" pitchFamily="34" charset="0"/>
              </a:rPr>
              <a:t>a</a:t>
            </a:r>
            <a:r>
              <a:rPr lang="nl-NL" sz="1900" dirty="0">
                <a:latin typeface="Century Gothic" panose="020B0502020202020204" pitchFamily="34" charset="0"/>
                <a:ea typeface="Calibri" panose="020F0502020204030204" pitchFamily="34" charset="0"/>
              </a:rPr>
              <a:t>t</a:t>
            </a:r>
            <a:r>
              <a:rPr lang="nl-NL" sz="1900" spc="10"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w</a:t>
            </a:r>
            <a:r>
              <a:rPr lang="nl-NL" sz="1900" dirty="0">
                <a:latin typeface="Century Gothic" panose="020B0502020202020204" pitchFamily="34" charset="0"/>
                <a:ea typeface="Calibri" panose="020F0502020204030204" pitchFamily="34" charset="0"/>
              </a:rPr>
              <a:t>aa</a:t>
            </a:r>
            <a:r>
              <a:rPr lang="nl-NL" sz="1900" spc="-10" dirty="0">
                <a:latin typeface="Century Gothic" panose="020B0502020202020204" pitchFamily="34" charset="0"/>
                <a:ea typeface="Calibri" panose="020F0502020204030204" pitchFamily="34" charset="0"/>
              </a:rPr>
              <a:t>r</a:t>
            </a:r>
            <a:r>
              <a:rPr lang="nl-NL" sz="1900" dirty="0">
                <a:latin typeface="Century Gothic" panose="020B0502020202020204" pitchFamily="34" charset="0"/>
                <a:ea typeface="Calibri" panose="020F0502020204030204" pitchFamily="34" charset="0"/>
              </a:rPr>
              <a:t>in</a:t>
            </a:r>
            <a:r>
              <a:rPr lang="nl-NL" sz="1900" spc="10"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elk l</a:t>
            </a:r>
            <a:r>
              <a:rPr lang="nl-NL" sz="1900" spc="-10" dirty="0">
                <a:latin typeface="Century Gothic" panose="020B0502020202020204" pitchFamily="34" charset="0"/>
                <a:ea typeface="Calibri" panose="020F0502020204030204" pitchFamily="34" charset="0"/>
              </a:rPr>
              <a:t>i</a:t>
            </a:r>
            <a:r>
              <a:rPr lang="nl-NL" sz="1900" dirty="0">
                <a:latin typeface="Century Gothic" panose="020B0502020202020204" pitchFamily="34" charset="0"/>
                <a:ea typeface="Calibri" panose="020F0502020204030204" pitchFamily="34" charset="0"/>
              </a:rPr>
              <a:t>d</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z</a:t>
            </a:r>
            <a:r>
              <a:rPr lang="nl-NL" sz="190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c</a:t>
            </a:r>
            <a:r>
              <a:rPr lang="nl-NL" sz="1900" dirty="0">
                <a:latin typeface="Century Gothic" panose="020B0502020202020204" pitchFamily="34" charset="0"/>
                <a:ea typeface="Calibri" panose="020F0502020204030204" pitchFamily="34" charset="0"/>
              </a:rPr>
              <a:t>h</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t</a:t>
            </a:r>
            <a:r>
              <a:rPr lang="nl-NL" sz="1900" spc="-5" dirty="0">
                <a:latin typeface="Century Gothic" panose="020B0502020202020204" pitchFamily="34" charset="0"/>
                <a:ea typeface="Calibri" panose="020F0502020204030204" pitchFamily="34" charset="0"/>
              </a:rPr>
              <a:t>h</a:t>
            </a:r>
            <a:r>
              <a:rPr lang="nl-NL" sz="1900" spc="5" dirty="0">
                <a:latin typeface="Century Gothic" panose="020B0502020202020204" pitchFamily="34" charset="0"/>
                <a:ea typeface="Calibri" panose="020F0502020204030204" pitchFamily="34" charset="0"/>
              </a:rPr>
              <a:t>u</a:t>
            </a:r>
            <a:r>
              <a:rPr lang="nl-NL" sz="1900" dirty="0">
                <a:latin typeface="Century Gothic" panose="020B0502020202020204" pitchFamily="34" charset="0"/>
                <a:ea typeface="Calibri" panose="020F0502020204030204" pitchFamily="34" charset="0"/>
              </a:rPr>
              <a:t>is</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vo</a:t>
            </a:r>
            <a:r>
              <a:rPr lang="nl-NL" sz="1900" spc="5" dirty="0">
                <a:latin typeface="Century Gothic" panose="020B0502020202020204" pitchFamily="34" charset="0"/>
                <a:ea typeface="Calibri" panose="020F0502020204030204" pitchFamily="34" charset="0"/>
              </a:rPr>
              <a:t>e</a:t>
            </a:r>
            <a:r>
              <a:rPr lang="nl-NL" sz="1900" spc="-10" dirty="0">
                <a:latin typeface="Century Gothic" panose="020B0502020202020204" pitchFamily="34" charset="0"/>
                <a:ea typeface="Calibri" panose="020F0502020204030204" pitchFamily="34" charset="0"/>
              </a:rPr>
              <a:t>l</a:t>
            </a:r>
            <a:r>
              <a:rPr lang="nl-NL" sz="1900" spc="5" dirty="0">
                <a:latin typeface="Century Gothic" panose="020B0502020202020204" pitchFamily="34" charset="0"/>
                <a:ea typeface="Calibri" panose="020F0502020204030204" pitchFamily="34" charset="0"/>
              </a:rPr>
              <a:t>t</a:t>
            </a:r>
            <a:r>
              <a:rPr lang="nl-NL" sz="1900" dirty="0">
                <a:latin typeface="Century Gothic" panose="020B0502020202020204" pitchFamily="34" charset="0"/>
                <a:ea typeface="Calibri" panose="020F0502020204030204" pitchFamily="34" charset="0"/>
              </a:rPr>
              <a:t>,</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met r</a:t>
            </a:r>
            <a:r>
              <a:rPr lang="nl-NL" sz="1900" spc="5"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s</a:t>
            </a:r>
            <a:r>
              <a:rPr lang="nl-NL" sz="1900" spc="5" dirty="0">
                <a:latin typeface="Century Gothic" panose="020B0502020202020204" pitchFamily="34" charset="0"/>
                <a:ea typeface="Calibri" panose="020F0502020204030204" pitchFamily="34" charset="0"/>
              </a:rPr>
              <a:t>p</a:t>
            </a:r>
            <a:r>
              <a:rPr lang="nl-NL" sz="1900" dirty="0">
                <a:latin typeface="Century Gothic" panose="020B0502020202020204" pitchFamily="34" charset="0"/>
                <a:ea typeface="Calibri" panose="020F0502020204030204" pitchFamily="34" charset="0"/>
              </a:rPr>
              <a:t>ect</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en go</a:t>
            </a:r>
            <a:r>
              <a:rPr lang="nl-NL" sz="1900" spc="-5"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 </a:t>
            </a:r>
            <a:r>
              <a:rPr lang="nl-NL" sz="1900" spc="-10" dirty="0">
                <a:latin typeface="Century Gothic" panose="020B0502020202020204" pitchFamily="34" charset="0"/>
                <a:ea typeface="Calibri" panose="020F0502020204030204" pitchFamily="34" charset="0"/>
              </a:rPr>
              <a:t>o</a:t>
            </a:r>
            <a:r>
              <a:rPr lang="nl-NL" sz="1900" dirty="0">
                <a:latin typeface="Century Gothic" panose="020B0502020202020204" pitchFamily="34" charset="0"/>
                <a:ea typeface="Calibri" panose="020F0502020204030204" pitchFamily="34" charset="0"/>
              </a:rPr>
              <a:t>mga</a:t>
            </a:r>
            <a:r>
              <a:rPr lang="nl-NL" sz="1900" spc="-5" dirty="0">
                <a:latin typeface="Century Gothic" panose="020B0502020202020204" pitchFamily="34" charset="0"/>
                <a:ea typeface="Calibri" panose="020F0502020204030204" pitchFamily="34" charset="0"/>
              </a:rPr>
              <a:t>n</a:t>
            </a:r>
            <a:r>
              <a:rPr lang="nl-NL" sz="1900" dirty="0">
                <a:latin typeface="Century Gothic" panose="020B0502020202020204" pitchFamily="34" charset="0"/>
                <a:ea typeface="Calibri" panose="020F0502020204030204" pitchFamily="34" charset="0"/>
              </a:rPr>
              <a:t>gs</a:t>
            </a:r>
            <a:r>
              <a:rPr lang="nl-NL" sz="1900" spc="-5" dirty="0">
                <a:latin typeface="Century Gothic" panose="020B0502020202020204" pitchFamily="34" charset="0"/>
                <a:ea typeface="Calibri" panose="020F0502020204030204" pitchFamily="34" charset="0"/>
              </a:rPr>
              <a:t>v</a:t>
            </a:r>
            <a:r>
              <a:rPr lang="nl-NL" sz="1900" dirty="0">
                <a:latin typeface="Century Gothic" panose="020B0502020202020204" pitchFamily="34" charset="0"/>
                <a:ea typeface="Calibri" panose="020F0502020204030204" pitchFamily="34" charset="0"/>
              </a:rPr>
              <a:t>orm</a:t>
            </a:r>
            <a:r>
              <a:rPr lang="nl-NL" sz="1900" spc="5"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n</a:t>
            </a:r>
            <a:r>
              <a:rPr lang="nl-NL" sz="1900" spc="10" dirty="0">
                <a:latin typeface="Century Gothic" panose="020B0502020202020204" pitchFamily="34" charset="0"/>
                <a:ea typeface="Calibri" panose="020F0502020204030204" pitchFamily="34" charset="0"/>
              </a:rPr>
              <a:t> </a:t>
            </a:r>
            <a:r>
              <a:rPr lang="nl-NL" sz="1900" spc="-10" dirty="0">
                <a:latin typeface="Century Gothic" panose="020B0502020202020204" pitchFamily="34" charset="0"/>
                <a:ea typeface="Calibri" panose="020F0502020204030204" pitchFamily="34" charset="0"/>
              </a:rPr>
              <a:t>m</a:t>
            </a:r>
            <a:r>
              <a:rPr lang="nl-NL" sz="1900" dirty="0">
                <a:latin typeface="Century Gothic" panose="020B0502020202020204" pitchFamily="34" charset="0"/>
                <a:ea typeface="Calibri" panose="020F0502020204030204" pitchFamily="34" charset="0"/>
              </a:rPr>
              <a:t>et elkaar</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o</a:t>
            </a:r>
            <a:r>
              <a:rPr lang="nl-NL" sz="1900" spc="-10" dirty="0">
                <a:latin typeface="Century Gothic" panose="020B0502020202020204" pitchFamily="34" charset="0"/>
                <a:ea typeface="Calibri" panose="020F0502020204030204" pitchFamily="34" charset="0"/>
              </a:rPr>
              <a:t>m</a:t>
            </a:r>
            <a:r>
              <a:rPr lang="nl-NL" sz="1900" dirty="0">
                <a:latin typeface="Century Gothic" panose="020B0502020202020204" pitchFamily="34" charset="0"/>
                <a:ea typeface="Calibri" panose="020F0502020204030204" pitchFamily="34" charset="0"/>
              </a:rPr>
              <a:t>gaat</a:t>
            </a:r>
            <a:r>
              <a:rPr lang="nl-NL" sz="1900" spc="10" dirty="0">
                <a:latin typeface="Century Gothic" panose="020B0502020202020204" pitchFamily="34" charset="0"/>
                <a:ea typeface="Calibri" panose="020F0502020204030204" pitchFamily="34" charset="0"/>
              </a:rPr>
              <a:t> </a:t>
            </a:r>
            <a:r>
              <a:rPr lang="nl-NL" sz="1900" spc="-10"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n</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z</a:t>
            </a:r>
            <a:r>
              <a:rPr lang="nl-NL" sz="1900" dirty="0">
                <a:latin typeface="Century Gothic" panose="020B0502020202020204" pitchFamily="34" charset="0"/>
                <a:ea typeface="Calibri" panose="020F0502020204030204" pitchFamily="34" charset="0"/>
              </a:rPr>
              <a:t>ijn /</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h</a:t>
            </a:r>
            <a:r>
              <a:rPr lang="nl-NL" sz="1900" dirty="0">
                <a:latin typeface="Century Gothic" panose="020B0502020202020204" pitchFamily="34" charset="0"/>
                <a:ea typeface="Calibri" panose="020F0502020204030204" pitchFamily="34" charset="0"/>
              </a:rPr>
              <a:t>aar</a:t>
            </a:r>
            <a:r>
              <a:rPr lang="nl-NL" sz="1900" spc="5" dirty="0">
                <a:latin typeface="Century Gothic" panose="020B0502020202020204" pitchFamily="34" charset="0"/>
                <a:ea typeface="Calibri" panose="020F0502020204030204" pitchFamily="34" charset="0"/>
              </a:rPr>
              <a:t> </a:t>
            </a:r>
            <a:r>
              <a:rPr lang="nl-NL" sz="1900" spc="-15" dirty="0">
                <a:latin typeface="Century Gothic" panose="020B0502020202020204" pitchFamily="34" charset="0"/>
                <a:ea typeface="Calibri" panose="020F0502020204030204" pitchFamily="34" charset="0"/>
              </a:rPr>
              <a:t>s</a:t>
            </a:r>
            <a:r>
              <a:rPr lang="nl-NL" sz="1900" spc="5" dirty="0">
                <a:latin typeface="Century Gothic" panose="020B0502020202020204" pitchFamily="34" charset="0"/>
                <a:ea typeface="Calibri" panose="020F0502020204030204" pitchFamily="34" charset="0"/>
              </a:rPr>
              <a:t>p</a:t>
            </a:r>
            <a:r>
              <a:rPr lang="nl-NL" sz="1900" dirty="0">
                <a:latin typeface="Century Gothic" panose="020B0502020202020204" pitchFamily="34" charset="0"/>
                <a:ea typeface="Calibri" panose="020F0502020204030204" pitchFamily="34" charset="0"/>
              </a:rPr>
              <a:t>o</a:t>
            </a:r>
            <a:r>
              <a:rPr lang="nl-NL" sz="1900" spc="-10" dirty="0">
                <a:latin typeface="Century Gothic" panose="020B0502020202020204" pitchFamily="34" charset="0"/>
                <a:ea typeface="Calibri" panose="020F0502020204030204" pitchFamily="34" charset="0"/>
              </a:rPr>
              <a:t>r</a:t>
            </a:r>
            <a:r>
              <a:rPr lang="nl-NL" sz="1900" dirty="0">
                <a:latin typeface="Century Gothic" panose="020B0502020202020204" pitchFamily="34" charset="0"/>
                <a:ea typeface="Calibri" panose="020F0502020204030204" pitchFamily="34" charset="0"/>
              </a:rPr>
              <a:t>t op</a:t>
            </a:r>
            <a:r>
              <a:rPr lang="nl-NL" sz="1900" spc="10"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c</a:t>
            </a:r>
            <a:r>
              <a:rPr lang="nl-NL" sz="1900" dirty="0">
                <a:latin typeface="Century Gothic" panose="020B0502020202020204" pitchFamily="34" charset="0"/>
                <a:ea typeface="Calibri" panose="020F0502020204030204" pitchFamily="34" charset="0"/>
              </a:rPr>
              <a:t>or</a:t>
            </a:r>
            <a:r>
              <a:rPr lang="nl-NL" sz="1900" spc="-10" dirty="0">
                <a:latin typeface="Century Gothic" panose="020B0502020202020204" pitchFamily="34" charset="0"/>
                <a:ea typeface="Calibri" panose="020F0502020204030204" pitchFamily="34" charset="0"/>
              </a:rPr>
              <a:t>r</a:t>
            </a:r>
            <a:r>
              <a:rPr lang="nl-NL" sz="1900" dirty="0">
                <a:latin typeface="Century Gothic" panose="020B0502020202020204" pitchFamily="34" charset="0"/>
                <a:ea typeface="Calibri" panose="020F0502020204030204" pitchFamily="34" charset="0"/>
              </a:rPr>
              <a:t>ec</a:t>
            </a:r>
            <a:r>
              <a:rPr lang="nl-NL" sz="1900" spc="5" dirty="0">
                <a:latin typeface="Century Gothic" panose="020B0502020202020204" pitchFamily="34" charset="0"/>
                <a:ea typeface="Calibri" panose="020F0502020204030204" pitchFamily="34" charset="0"/>
              </a:rPr>
              <a:t>t</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w</a:t>
            </a:r>
            <a:r>
              <a:rPr lang="nl-NL" sz="1900" dirty="0">
                <a:latin typeface="Century Gothic" panose="020B0502020202020204" pitchFamily="34" charset="0"/>
                <a:ea typeface="Calibri" panose="020F0502020204030204" pitchFamily="34" charset="0"/>
              </a:rPr>
              <a:t>i</a:t>
            </a:r>
            <a:r>
              <a:rPr lang="nl-NL" sz="1900" spc="-10" dirty="0">
                <a:latin typeface="Century Gothic" panose="020B0502020202020204" pitchFamily="34" charset="0"/>
                <a:ea typeface="Calibri" panose="020F0502020204030204" pitchFamily="34" charset="0"/>
              </a:rPr>
              <a:t>j</a:t>
            </a:r>
            <a:r>
              <a:rPr lang="nl-NL" sz="1900" spc="5" dirty="0">
                <a:latin typeface="Century Gothic" panose="020B0502020202020204" pitchFamily="34" charset="0"/>
                <a:ea typeface="Calibri" panose="020F0502020204030204" pitchFamily="34" charset="0"/>
              </a:rPr>
              <a:t>z</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b</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o</a:t>
            </a:r>
            <a:r>
              <a:rPr lang="nl-NL" sz="1900" spc="-1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f</a:t>
            </a:r>
            <a:r>
              <a:rPr lang="nl-NL" sz="1900" spc="-1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nt</a:t>
            </a:r>
            <a:r>
              <a:rPr lang="nl-NL" sz="1900" dirty="0">
                <a:latin typeface="Century Gothic" panose="020B0502020202020204" pitchFamily="34" charset="0"/>
                <a:ea typeface="Calibri" panose="020F0502020204030204" pitchFamily="34" charset="0"/>
              </a:rPr>
              <a:t>;</a:t>
            </a:r>
          </a:p>
          <a:p>
            <a:pPr marL="800100" marR="476885" lvl="1" indent="-342900">
              <a:buFont typeface="Symbol" panose="05050102010706020507" pitchFamily="18" charset="2"/>
              <a:buChar char=""/>
              <a:tabLst>
                <a:tab pos="609600" algn="l"/>
              </a:tabLst>
            </a:pPr>
            <a:endParaRPr lang="nl-NL" sz="1900" dirty="0">
              <a:latin typeface="Century Gothic" panose="020B0502020202020204" pitchFamily="34" charset="0"/>
              <a:ea typeface="Times New Roman" panose="02020603050405020304" pitchFamily="18" charset="0"/>
            </a:endParaRPr>
          </a:p>
          <a:p>
            <a:pPr marL="800100" marR="320675" lvl="1" indent="-342900">
              <a:spcBef>
                <a:spcPts val="25"/>
              </a:spcBef>
              <a:buFont typeface="Symbol" panose="05050102010706020507" pitchFamily="18" charset="2"/>
              <a:buChar char=""/>
              <a:tabLst>
                <a:tab pos="609600" algn="l"/>
              </a:tabLst>
            </a:pPr>
            <a:r>
              <a:rPr lang="nl-NL" sz="1900" spc="-5" dirty="0">
                <a:latin typeface="Century Gothic" panose="020B0502020202020204" pitchFamily="34" charset="0"/>
                <a:ea typeface="Calibri" panose="020F0502020204030204" pitchFamily="34" charset="0"/>
              </a:rPr>
              <a:t>H</a:t>
            </a:r>
            <a:r>
              <a:rPr lang="nl-NL" sz="1900" dirty="0">
                <a:latin typeface="Century Gothic" panose="020B0502020202020204" pitchFamily="34" charset="0"/>
                <a:ea typeface="Calibri" panose="020F0502020204030204" pitchFamily="34" charset="0"/>
              </a:rPr>
              <a:t>et</a:t>
            </a:r>
            <a:r>
              <a:rPr lang="nl-NL" sz="1900" spc="10"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b</a:t>
            </a:r>
            <a:r>
              <a:rPr lang="nl-NL" sz="1900" dirty="0">
                <a:latin typeface="Century Gothic" panose="020B0502020202020204" pitchFamily="34" charset="0"/>
                <a:ea typeface="Calibri" panose="020F0502020204030204" pitchFamily="34" charset="0"/>
              </a:rPr>
              <a:t>ewa</a:t>
            </a:r>
            <a:r>
              <a:rPr lang="nl-NL" sz="1900" spc="-5" dirty="0">
                <a:latin typeface="Century Gothic" panose="020B0502020202020204" pitchFamily="34" charset="0"/>
                <a:ea typeface="Calibri" panose="020F0502020204030204" pitchFamily="34" charset="0"/>
              </a:rPr>
              <a:t>k</a:t>
            </a:r>
            <a:r>
              <a:rPr lang="nl-NL" sz="1900" dirty="0">
                <a:latin typeface="Century Gothic" panose="020B0502020202020204" pitchFamily="34" charset="0"/>
                <a:ea typeface="Calibri" panose="020F0502020204030204" pitchFamily="34" charset="0"/>
              </a:rPr>
              <a:t>en</a:t>
            </a:r>
            <a:r>
              <a:rPr lang="nl-NL" sz="1900" spc="20"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van</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in </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Algem</a:t>
            </a:r>
            <a:r>
              <a:rPr lang="nl-NL" sz="1900" spc="-5"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n</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 </a:t>
            </a:r>
            <a:r>
              <a:rPr lang="nl-NL" sz="1900" spc="-10" dirty="0">
                <a:latin typeface="Century Gothic" panose="020B0502020202020204" pitchFamily="34" charset="0"/>
                <a:ea typeface="Calibri" panose="020F0502020204030204" pitchFamily="34" charset="0"/>
              </a:rPr>
              <a:t>L</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d</a:t>
            </a:r>
            <a:r>
              <a:rPr lang="nl-NL" sz="1900" spc="-1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n</a:t>
            </a:r>
            <a:r>
              <a:rPr lang="nl-NL" sz="1900" dirty="0">
                <a:latin typeface="Century Gothic" panose="020B0502020202020204" pitchFamily="34" charset="0"/>
                <a:ea typeface="Calibri" panose="020F0502020204030204" pitchFamily="34" charset="0"/>
              </a:rPr>
              <a:t>verg</a:t>
            </a:r>
            <a:r>
              <a:rPr lang="nl-NL" sz="1900" spc="-10" dirty="0">
                <a:latin typeface="Century Gothic" panose="020B0502020202020204" pitchFamily="34" charset="0"/>
                <a:ea typeface="Calibri" panose="020F0502020204030204" pitchFamily="34" charset="0"/>
              </a:rPr>
              <a:t>a</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eri</a:t>
            </a:r>
            <a:r>
              <a:rPr lang="nl-NL" sz="1900" spc="10" dirty="0">
                <a:latin typeface="Century Gothic" panose="020B0502020202020204" pitchFamily="34" charset="0"/>
                <a:ea typeface="Calibri" panose="020F0502020204030204" pitchFamily="34" charset="0"/>
              </a:rPr>
              <a:t>n</a:t>
            </a:r>
            <a:r>
              <a:rPr lang="nl-NL" sz="1900" dirty="0">
                <a:latin typeface="Century Gothic" panose="020B0502020202020204" pitchFamily="34" charset="0"/>
                <a:ea typeface="Calibri" panose="020F0502020204030204" pitchFamily="34" charset="0"/>
              </a:rPr>
              <a:t>g</a:t>
            </a:r>
            <a:r>
              <a:rPr lang="nl-NL" sz="1900" spc="-10"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vas</a:t>
            </a:r>
            <a:r>
              <a:rPr lang="nl-NL" sz="1900" spc="5" dirty="0">
                <a:latin typeface="Century Gothic" panose="020B0502020202020204" pitchFamily="34" charset="0"/>
                <a:ea typeface="Calibri" panose="020F0502020204030204" pitchFamily="34" charset="0"/>
              </a:rPr>
              <a:t>t</a:t>
            </a:r>
            <a:r>
              <a:rPr lang="nl-NL" sz="1900" dirty="0">
                <a:latin typeface="Century Gothic" panose="020B0502020202020204" pitchFamily="34" charset="0"/>
                <a:ea typeface="Calibri" panose="020F0502020204030204" pitchFamily="34" charset="0"/>
              </a:rPr>
              <a:t>ge</a:t>
            </a:r>
            <a:r>
              <a:rPr lang="nl-NL" sz="1900" spc="-10" dirty="0">
                <a:latin typeface="Century Gothic" panose="020B0502020202020204" pitchFamily="34" charset="0"/>
                <a:ea typeface="Calibri" panose="020F0502020204030204" pitchFamily="34" charset="0"/>
              </a:rPr>
              <a:t>s</a:t>
            </a:r>
            <a:r>
              <a:rPr lang="nl-NL" sz="1900" spc="5" dirty="0">
                <a:latin typeface="Century Gothic" panose="020B0502020202020204" pitchFamily="34" charset="0"/>
                <a:ea typeface="Calibri" panose="020F0502020204030204" pitchFamily="34" charset="0"/>
              </a:rPr>
              <a:t>t</a:t>
            </a:r>
            <a:r>
              <a:rPr lang="nl-NL" sz="1900" dirty="0">
                <a:latin typeface="Century Gothic" panose="020B0502020202020204" pitchFamily="34" charset="0"/>
                <a:ea typeface="Calibri" panose="020F0502020204030204" pitchFamily="34" charset="0"/>
              </a:rPr>
              <a:t>el</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g</a:t>
            </a:r>
            <a:r>
              <a:rPr lang="nl-NL" sz="1900" spc="-1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d</a:t>
            </a:r>
            <a:r>
              <a:rPr lang="nl-NL" sz="1900" spc="-10" dirty="0">
                <a:latin typeface="Century Gothic" panose="020B0502020202020204" pitchFamily="34" charset="0"/>
                <a:ea typeface="Calibri" panose="020F0502020204030204" pitchFamily="34" charset="0"/>
              </a:rPr>
              <a:t>r</a:t>
            </a:r>
            <a:r>
              <a:rPr lang="nl-NL" sz="1900" dirty="0">
                <a:latin typeface="Century Gothic" panose="020B0502020202020204" pitchFamily="34" charset="0"/>
                <a:ea typeface="Calibri" panose="020F0502020204030204" pitchFamily="34" charset="0"/>
              </a:rPr>
              <a:t>agsreg</a:t>
            </a:r>
            <a:r>
              <a:rPr lang="nl-NL" sz="1900" spc="5"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ls</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van</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Be Quick ‘28</a:t>
            </a:r>
            <a:r>
              <a:rPr lang="nl-NL" sz="1900" spc="-5" dirty="0">
                <a:latin typeface="Century Gothic" panose="020B0502020202020204" pitchFamily="34" charset="0"/>
                <a:ea typeface="Calibri" panose="020F0502020204030204" pitchFamily="34" charset="0"/>
              </a:rPr>
              <a:t> w</a:t>
            </a:r>
            <a:r>
              <a:rPr lang="nl-NL" sz="1900" dirty="0">
                <a:latin typeface="Century Gothic" panose="020B0502020202020204" pitchFamily="34" charset="0"/>
                <a:ea typeface="Calibri" panose="020F0502020204030204" pitchFamily="34" charset="0"/>
              </a:rPr>
              <a:t>elke</a:t>
            </a:r>
            <a:r>
              <a:rPr lang="nl-NL" sz="1900" spc="5" dirty="0">
                <a:latin typeface="Century Gothic" panose="020B0502020202020204" pitchFamily="34" charset="0"/>
                <a:ea typeface="Calibri" panose="020F0502020204030204" pitchFamily="34" charset="0"/>
              </a:rPr>
              <a:t> t</a:t>
            </a:r>
            <a:r>
              <a:rPr lang="nl-NL" sz="1900" dirty="0">
                <a:latin typeface="Century Gothic" panose="020B0502020202020204" pitchFamily="34" charset="0"/>
                <a:ea typeface="Calibri" panose="020F0502020204030204" pitchFamily="34" charset="0"/>
              </a:rPr>
              <a:t>e ma</a:t>
            </a:r>
            <a:r>
              <a:rPr lang="nl-NL" sz="1900" spc="-5" dirty="0">
                <a:latin typeface="Century Gothic" panose="020B0502020202020204" pitchFamily="34" charset="0"/>
                <a:ea typeface="Calibri" panose="020F0502020204030204" pitchFamily="34" charset="0"/>
              </a:rPr>
              <a:t>k</a:t>
            </a:r>
            <a:r>
              <a:rPr lang="nl-NL" sz="1900" dirty="0">
                <a:latin typeface="Century Gothic" panose="020B0502020202020204" pitchFamily="34" charset="0"/>
                <a:ea typeface="Calibri" panose="020F0502020204030204" pitchFamily="34" charset="0"/>
              </a:rPr>
              <a:t>en</a:t>
            </a:r>
            <a:r>
              <a:rPr lang="nl-NL" sz="1900" spc="10"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h</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b</a:t>
            </a:r>
            <a:r>
              <a:rPr lang="nl-NL" sz="1900" spc="-5" dirty="0">
                <a:latin typeface="Century Gothic" panose="020B0502020202020204" pitchFamily="34" charset="0"/>
                <a:ea typeface="Calibri" panose="020F0502020204030204" pitchFamily="34" charset="0"/>
              </a:rPr>
              <a:t>b</a:t>
            </a:r>
            <a:r>
              <a:rPr lang="nl-NL" sz="1900" dirty="0">
                <a:latin typeface="Century Gothic" panose="020B0502020202020204" pitchFamily="34" charset="0"/>
                <a:ea typeface="Calibri" panose="020F0502020204030204" pitchFamily="34" charset="0"/>
              </a:rPr>
              <a:t>en met </a:t>
            </a:r>
            <a:r>
              <a:rPr lang="nl-NL" sz="1900" spc="5" dirty="0">
                <a:latin typeface="Century Gothic" panose="020B0502020202020204" pitchFamily="34" charset="0"/>
                <a:ea typeface="Calibri" panose="020F0502020204030204" pitchFamily="34" charset="0"/>
              </a:rPr>
              <a:t>n</a:t>
            </a:r>
            <a:r>
              <a:rPr lang="nl-NL" sz="1900" spc="-10" dirty="0">
                <a:latin typeface="Century Gothic" panose="020B0502020202020204" pitchFamily="34" charset="0"/>
                <a:ea typeface="Calibri" panose="020F0502020204030204" pitchFamily="34" charset="0"/>
              </a:rPr>
              <a:t>or</a:t>
            </a:r>
            <a:r>
              <a:rPr lang="nl-NL" sz="1900" dirty="0">
                <a:latin typeface="Century Gothic" panose="020B0502020202020204" pitchFamily="34" charset="0"/>
                <a:ea typeface="Calibri" panose="020F0502020204030204" pitchFamily="34" charset="0"/>
              </a:rPr>
              <a:t>men</a:t>
            </a:r>
            <a:r>
              <a:rPr lang="nl-NL" sz="1900" spc="10" dirty="0">
                <a:latin typeface="Century Gothic" panose="020B0502020202020204" pitchFamily="34" charset="0"/>
                <a:ea typeface="Calibri" panose="020F0502020204030204" pitchFamily="34" charset="0"/>
              </a:rPr>
              <a:t> </a:t>
            </a:r>
            <a:r>
              <a:rPr lang="nl-NL" sz="1900" spc="-10"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n</a:t>
            </a:r>
            <a:r>
              <a:rPr lang="nl-NL" sz="1900" spc="10"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w</a:t>
            </a:r>
            <a:r>
              <a:rPr lang="nl-NL" sz="1900" dirty="0">
                <a:latin typeface="Century Gothic" panose="020B0502020202020204" pitchFamily="34" charset="0"/>
                <a:ea typeface="Calibri" panose="020F0502020204030204" pitchFamily="34" charset="0"/>
              </a:rPr>
              <a:t>aa</a:t>
            </a:r>
            <a:r>
              <a:rPr lang="nl-NL" sz="1900" spc="-10" dirty="0">
                <a:latin typeface="Century Gothic" panose="020B0502020202020204" pitchFamily="34" charset="0"/>
                <a:ea typeface="Calibri" panose="020F0502020204030204" pitchFamily="34" charset="0"/>
              </a:rPr>
              <a:t>r</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en;</a:t>
            </a:r>
          </a:p>
          <a:p>
            <a:pPr marL="800100" marR="320675" lvl="1" indent="-342900">
              <a:lnSpc>
                <a:spcPts val="1400"/>
              </a:lnSpc>
              <a:spcBef>
                <a:spcPts val="25"/>
              </a:spcBef>
              <a:buFont typeface="Symbol" panose="05050102010706020507" pitchFamily="18" charset="2"/>
              <a:buChar char=""/>
              <a:tabLst>
                <a:tab pos="609600" algn="l"/>
              </a:tabLst>
            </a:pPr>
            <a:endParaRPr lang="nl-NL" sz="1900" dirty="0">
              <a:latin typeface="Century Gothic" panose="020B0502020202020204" pitchFamily="34" charset="0"/>
              <a:ea typeface="Times New Roman" panose="02020603050405020304" pitchFamily="18" charset="0"/>
            </a:endParaRPr>
          </a:p>
          <a:p>
            <a:pPr marL="800100" marR="438785" lvl="1" indent="-342900">
              <a:spcBef>
                <a:spcPts val="25"/>
              </a:spcBef>
              <a:buFont typeface="Symbol" panose="05050102010706020507" pitchFamily="18" charset="2"/>
              <a:buChar char=""/>
              <a:tabLst>
                <a:tab pos="609600" algn="l"/>
              </a:tabLst>
            </a:pPr>
            <a:r>
              <a:rPr lang="nl-NL" sz="1900" spc="-5" dirty="0">
                <a:latin typeface="Century Gothic" panose="020B0502020202020204" pitchFamily="34" charset="0"/>
                <a:ea typeface="Calibri" panose="020F0502020204030204" pitchFamily="34" charset="0"/>
              </a:rPr>
              <a:t>H</a:t>
            </a:r>
            <a:r>
              <a:rPr lang="nl-NL" sz="1900" dirty="0">
                <a:latin typeface="Century Gothic" panose="020B0502020202020204" pitchFamily="34" charset="0"/>
                <a:ea typeface="Calibri" panose="020F0502020204030204" pitchFamily="34" charset="0"/>
              </a:rPr>
              <a:t>et</a:t>
            </a:r>
            <a:r>
              <a:rPr lang="nl-NL" sz="1900" spc="10"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u</a:t>
            </a:r>
            <a:r>
              <a:rPr lang="nl-NL" sz="1900" spc="-1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t</a:t>
            </a:r>
            <a:r>
              <a:rPr lang="nl-NL" sz="1900" dirty="0">
                <a:latin typeface="Century Gothic" panose="020B0502020202020204" pitchFamily="34" charset="0"/>
                <a:ea typeface="Calibri" panose="020F0502020204030204" pitchFamily="34" charset="0"/>
              </a:rPr>
              <a:t>vo</a:t>
            </a:r>
            <a:r>
              <a:rPr lang="nl-NL" sz="1900" spc="5" dirty="0">
                <a:latin typeface="Century Gothic" panose="020B0502020202020204" pitchFamily="34" charset="0"/>
                <a:ea typeface="Calibri" panose="020F0502020204030204" pitchFamily="34" charset="0"/>
              </a:rPr>
              <a:t>e</a:t>
            </a:r>
            <a:r>
              <a:rPr lang="nl-NL" sz="1900" spc="-10" dirty="0">
                <a:latin typeface="Century Gothic" panose="020B0502020202020204" pitchFamily="34" charset="0"/>
                <a:ea typeface="Calibri" panose="020F0502020204030204" pitchFamily="34" charset="0"/>
              </a:rPr>
              <a:t>r</a:t>
            </a:r>
            <a:r>
              <a:rPr lang="nl-NL" sz="1900" dirty="0">
                <a:latin typeface="Century Gothic" panose="020B0502020202020204" pitchFamily="34" charset="0"/>
                <a:ea typeface="Calibri" panose="020F0502020204030204" pitchFamily="34" charset="0"/>
              </a:rPr>
              <a:t>en en eval</a:t>
            </a:r>
            <a:r>
              <a:rPr lang="nl-NL" sz="1900" spc="5" dirty="0">
                <a:latin typeface="Century Gothic" panose="020B0502020202020204" pitchFamily="34" charset="0"/>
                <a:ea typeface="Calibri" panose="020F0502020204030204" pitchFamily="34" charset="0"/>
              </a:rPr>
              <a:t>u</a:t>
            </a:r>
            <a:r>
              <a:rPr lang="nl-NL" sz="1900" spc="-10" dirty="0">
                <a:latin typeface="Century Gothic" panose="020B0502020202020204" pitchFamily="34" charset="0"/>
                <a:ea typeface="Calibri" panose="020F0502020204030204" pitchFamily="34" charset="0"/>
              </a:rPr>
              <a:t>er</a:t>
            </a:r>
            <a:r>
              <a:rPr lang="nl-NL" sz="1900" dirty="0">
                <a:latin typeface="Century Gothic" panose="020B0502020202020204" pitchFamily="34" charset="0"/>
                <a:ea typeface="Calibri" panose="020F0502020204030204" pitchFamily="34" charset="0"/>
              </a:rPr>
              <a:t>en</a:t>
            </a:r>
            <a:r>
              <a:rPr lang="nl-NL" sz="1900" spc="10"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van</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n</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p</a:t>
            </a:r>
            <a:r>
              <a:rPr lang="nl-NL" sz="1900" dirty="0">
                <a:latin typeface="Century Gothic" panose="020B0502020202020204" pitchFamily="34" charset="0"/>
                <a:ea typeface="Calibri" panose="020F0502020204030204" pitchFamily="34" charset="0"/>
              </a:rPr>
              <a:t>r</a:t>
            </a:r>
            <a:r>
              <a:rPr lang="nl-NL" sz="1900" spc="5" dirty="0">
                <a:latin typeface="Century Gothic" panose="020B0502020202020204" pitchFamily="34" charset="0"/>
                <a:ea typeface="Calibri" panose="020F0502020204030204" pitchFamily="34" charset="0"/>
              </a:rPr>
              <a:t>o</a:t>
            </a:r>
            <a:r>
              <a:rPr lang="nl-NL" sz="1900" spc="-5" dirty="0">
                <a:latin typeface="Century Gothic" panose="020B0502020202020204" pitchFamily="34" charset="0"/>
                <a:ea typeface="Calibri" panose="020F0502020204030204" pitchFamily="34" charset="0"/>
              </a:rPr>
              <a:t>c</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d</a:t>
            </a:r>
            <a:r>
              <a:rPr lang="nl-NL" sz="1900" spc="5" dirty="0">
                <a:latin typeface="Century Gothic" panose="020B0502020202020204" pitchFamily="34" charset="0"/>
                <a:ea typeface="Calibri" panose="020F0502020204030204" pitchFamily="34" charset="0"/>
              </a:rPr>
              <a:t>u</a:t>
            </a:r>
            <a:r>
              <a:rPr lang="nl-NL" sz="1900" dirty="0">
                <a:latin typeface="Century Gothic" panose="020B0502020202020204" pitchFamily="34" charset="0"/>
                <a:ea typeface="Calibri" panose="020F0502020204030204" pitchFamily="34" charset="0"/>
              </a:rPr>
              <a:t>re</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b</a:t>
            </a:r>
            <a:r>
              <a:rPr lang="nl-NL" sz="1900" dirty="0">
                <a:latin typeface="Century Gothic" panose="020B0502020202020204" pitchFamily="34" charset="0"/>
                <a:ea typeface="Calibri" panose="020F0502020204030204" pitchFamily="34" charset="0"/>
              </a:rPr>
              <a:t>ij</a:t>
            </a:r>
            <a:r>
              <a:rPr lang="nl-NL" sz="1900" spc="-5" dirty="0">
                <a:latin typeface="Century Gothic" panose="020B0502020202020204" pitchFamily="34" charset="0"/>
                <a:ea typeface="Calibri" panose="020F0502020204030204" pitchFamily="34" charset="0"/>
              </a:rPr>
              <a:t> c</a:t>
            </a:r>
            <a:r>
              <a:rPr lang="nl-NL" sz="1900" dirty="0">
                <a:latin typeface="Century Gothic" panose="020B0502020202020204" pitchFamily="34" charset="0"/>
                <a:ea typeface="Calibri" panose="020F0502020204030204" pitchFamily="34" charset="0"/>
              </a:rPr>
              <a:t>o</a:t>
            </a:r>
            <a:r>
              <a:rPr lang="nl-NL" sz="1900" spc="5" dirty="0">
                <a:latin typeface="Century Gothic" panose="020B0502020202020204" pitchFamily="34" charset="0"/>
                <a:ea typeface="Calibri" panose="020F0502020204030204" pitchFamily="34" charset="0"/>
              </a:rPr>
              <a:t>nf</a:t>
            </a:r>
            <a:r>
              <a:rPr lang="nl-NL" sz="1900" dirty="0">
                <a:latin typeface="Century Gothic" panose="020B0502020202020204" pitchFamily="34" charset="0"/>
                <a:ea typeface="Calibri" panose="020F0502020204030204" pitchFamily="34" charset="0"/>
              </a:rPr>
              <a:t>li</a:t>
            </a:r>
            <a:r>
              <a:rPr lang="nl-NL" sz="1900" spc="-15" dirty="0">
                <a:latin typeface="Century Gothic" panose="020B0502020202020204" pitchFamily="34" charset="0"/>
                <a:ea typeface="Calibri" panose="020F0502020204030204" pitchFamily="34" charset="0"/>
              </a:rPr>
              <a:t>c</a:t>
            </a:r>
            <a:r>
              <a:rPr lang="nl-NL" sz="1900" spc="5" dirty="0">
                <a:latin typeface="Century Gothic" panose="020B0502020202020204" pitchFamily="34" charset="0"/>
                <a:ea typeface="Calibri" panose="020F0502020204030204" pitchFamily="34" charset="0"/>
              </a:rPr>
              <a:t>t</a:t>
            </a:r>
            <a:r>
              <a:rPr lang="nl-NL" sz="1900" dirty="0">
                <a:latin typeface="Century Gothic" panose="020B0502020202020204" pitchFamily="34" charset="0"/>
                <a:ea typeface="Calibri" panose="020F0502020204030204" pitchFamily="34" charset="0"/>
              </a:rPr>
              <a:t>en en i</a:t>
            </a:r>
            <a:r>
              <a:rPr lang="nl-NL" sz="1900" spc="5" dirty="0">
                <a:latin typeface="Century Gothic" panose="020B0502020202020204" pitchFamily="34" charset="0"/>
                <a:ea typeface="Calibri" panose="020F0502020204030204" pitchFamily="34" charset="0"/>
              </a:rPr>
              <a:t>n</a:t>
            </a:r>
            <a:r>
              <a:rPr lang="nl-NL" sz="1900" spc="-5" dirty="0">
                <a:latin typeface="Century Gothic" panose="020B0502020202020204" pitchFamily="34" charset="0"/>
                <a:ea typeface="Calibri" panose="020F0502020204030204" pitchFamily="34" charset="0"/>
              </a:rPr>
              <a:t>c</a:t>
            </a:r>
            <a:r>
              <a:rPr lang="nl-NL" sz="1900" spc="-1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n</a:t>
            </a:r>
            <a:r>
              <a:rPr lang="nl-NL" sz="1900" spc="5" dirty="0">
                <a:latin typeface="Century Gothic" panose="020B0502020202020204" pitchFamily="34" charset="0"/>
                <a:ea typeface="Calibri" panose="020F0502020204030204" pitchFamily="34" charset="0"/>
              </a:rPr>
              <a:t>t</a:t>
            </a:r>
            <a:r>
              <a:rPr lang="nl-NL" sz="1900" dirty="0">
                <a:latin typeface="Century Gothic" panose="020B0502020202020204" pitchFamily="34" charset="0"/>
                <a:ea typeface="Calibri" panose="020F0502020204030204" pitchFamily="34" charset="0"/>
              </a:rPr>
              <a:t>en.</a:t>
            </a:r>
            <a:endParaRPr lang="nl-NL" sz="1900" dirty="0">
              <a:latin typeface="Century Gothic" panose="020B0502020202020204" pitchFamily="34" charset="0"/>
              <a:ea typeface="Times New Roman" panose="02020603050405020304" pitchFamily="18" charset="0"/>
            </a:endParaRP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8483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C3A26AE0-F066-4608-81FC-CF9D0526E7CD}"/>
              </a:ext>
            </a:extLst>
          </p:cNvPr>
          <p:cNvSpPr>
            <a:spLocks noGrp="1"/>
          </p:cNvSpPr>
          <p:nvPr>
            <p:ph type="sldNum" sz="quarter" idx="12"/>
          </p:nvPr>
        </p:nvSpPr>
        <p:spPr/>
        <p:txBody>
          <a:bodyPr/>
          <a:lstStyle/>
          <a:p>
            <a:fld id="{D57F1E4F-1CFF-5643-939E-02111984F565}" type="slidenum">
              <a:rPr lang="en-US" smtClean="0"/>
              <a:t>39</a:t>
            </a:fld>
            <a:endParaRPr lang="en-US" dirty="0"/>
          </a:p>
        </p:txBody>
      </p:sp>
      <p:sp>
        <p:nvSpPr>
          <p:cNvPr id="5" name="Rechthoek 4">
            <a:extLst>
              <a:ext uri="{FF2B5EF4-FFF2-40B4-BE49-F238E27FC236}">
                <a16:creationId xmlns:a16="http://schemas.microsoft.com/office/drawing/2014/main" id="{056382E4-220E-49B8-903C-A7171E771886}"/>
              </a:ext>
            </a:extLst>
          </p:cNvPr>
          <p:cNvSpPr/>
          <p:nvPr/>
        </p:nvSpPr>
        <p:spPr>
          <a:xfrm>
            <a:off x="9299046" y="0"/>
            <a:ext cx="1053494" cy="369332"/>
          </a:xfrm>
          <a:prstGeom prst="rect">
            <a:avLst/>
          </a:prstGeom>
        </p:spPr>
        <p:txBody>
          <a:bodyPr wrap="none">
            <a:spAutoFit/>
          </a:bodyPr>
          <a:lstStyle/>
          <a:p>
            <a:r>
              <a:rPr lang="nl-NL" dirty="0" err="1"/>
              <a:t>Fairplay</a:t>
            </a:r>
            <a:endParaRPr lang="nl-NL" dirty="0"/>
          </a:p>
        </p:txBody>
      </p:sp>
      <p:sp>
        <p:nvSpPr>
          <p:cNvPr id="6" name="Rechthoek 5">
            <a:extLst>
              <a:ext uri="{FF2B5EF4-FFF2-40B4-BE49-F238E27FC236}">
                <a16:creationId xmlns:a16="http://schemas.microsoft.com/office/drawing/2014/main" id="{8D40FC09-FE03-4E59-B849-46FC693B5355}"/>
              </a:ext>
            </a:extLst>
          </p:cNvPr>
          <p:cNvSpPr/>
          <p:nvPr/>
        </p:nvSpPr>
        <p:spPr>
          <a:xfrm>
            <a:off x="1327868" y="1550504"/>
            <a:ext cx="7816132" cy="400110"/>
          </a:xfrm>
          <a:prstGeom prst="rect">
            <a:avLst/>
          </a:prstGeom>
        </p:spPr>
        <p:txBody>
          <a:bodyPr wrap="square">
            <a:spAutoFit/>
          </a:bodyPr>
          <a:lstStyle/>
          <a:p>
            <a:r>
              <a:rPr lang="nl-NL" sz="2000" dirty="0">
                <a:latin typeface="Century Gothic" panose="020B0502020202020204" pitchFamily="34" charset="0"/>
                <a:cs typeface="Calibri" panose="020F0502020204030204" pitchFamily="34" charset="0"/>
              </a:rPr>
              <a:t>Werkwijze FPC</a:t>
            </a:r>
            <a:endParaRPr lang="nl-NL" sz="1900" dirty="0">
              <a:latin typeface="Century Gothic" panose="020B0502020202020204" pitchFamily="34" charset="0"/>
              <a:ea typeface="+mj-ea"/>
              <a:cs typeface="+mj-cs"/>
            </a:endParaRPr>
          </a:p>
        </p:txBody>
      </p:sp>
      <p:sp>
        <p:nvSpPr>
          <p:cNvPr id="8" name="Tijdelijke aanduiding voor inhoud 2">
            <a:extLst>
              <a:ext uri="{FF2B5EF4-FFF2-40B4-BE49-F238E27FC236}">
                <a16:creationId xmlns:a16="http://schemas.microsoft.com/office/drawing/2014/main" id="{952F31E8-EB40-46A8-9246-6650194D0AF0}"/>
              </a:ext>
            </a:extLst>
          </p:cNvPr>
          <p:cNvSpPr txBox="1">
            <a:spLocks/>
          </p:cNvSpPr>
          <p:nvPr/>
        </p:nvSpPr>
        <p:spPr>
          <a:xfrm>
            <a:off x="1327868" y="1836243"/>
            <a:ext cx="10394707" cy="383913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nl-NL" sz="1900" dirty="0">
              <a:latin typeface="Century Gothic" panose="020B0502020202020204" pitchFamily="34" charset="0"/>
              <a:cs typeface="Calibri" panose="020F0502020204030204" pitchFamily="34" charset="0"/>
            </a:endParaRPr>
          </a:p>
          <a:p>
            <a:pPr>
              <a:spcBef>
                <a:spcPts val="1200"/>
              </a:spcBef>
              <a:spcAft>
                <a:spcPts val="300"/>
              </a:spcAft>
            </a:pPr>
            <a:r>
              <a:rPr lang="nl-NL" sz="1900" dirty="0">
                <a:latin typeface="Century Gothic" panose="020B0502020202020204" pitchFamily="34" charset="0"/>
                <a:ea typeface="Calibri" panose="020F0502020204030204" pitchFamily="34" charset="0"/>
              </a:rPr>
              <a:t>In</a:t>
            </a:r>
            <a:r>
              <a:rPr lang="nl-NL" sz="1900" spc="5" dirty="0">
                <a:latin typeface="Century Gothic" panose="020B0502020202020204" pitchFamily="34" charset="0"/>
                <a:ea typeface="Calibri" panose="020F0502020204030204" pitchFamily="34" charset="0"/>
              </a:rPr>
              <a:t> p</a:t>
            </a:r>
            <a:r>
              <a:rPr lang="nl-NL" sz="1900" dirty="0">
                <a:latin typeface="Century Gothic" panose="020B0502020202020204" pitchFamily="34" charset="0"/>
                <a:ea typeface="Calibri" panose="020F0502020204030204" pitchFamily="34" charset="0"/>
              </a:rPr>
              <a:t>r</a:t>
            </a:r>
            <a:r>
              <a:rPr lang="nl-NL" sz="1900" spc="-1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n</a:t>
            </a:r>
            <a:r>
              <a:rPr lang="nl-NL" sz="1900" spc="-5" dirty="0">
                <a:latin typeface="Century Gothic" panose="020B0502020202020204" pitchFamily="34" charset="0"/>
                <a:ea typeface="Calibri" panose="020F0502020204030204" pitchFamily="34" charset="0"/>
              </a:rPr>
              <a:t>c</a:t>
            </a:r>
            <a:r>
              <a:rPr lang="nl-NL" sz="190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p</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b</a:t>
            </a:r>
            <a:r>
              <a:rPr lang="nl-NL" sz="1900" dirty="0">
                <a:latin typeface="Century Gothic" panose="020B0502020202020204" pitchFamily="34" charset="0"/>
                <a:ea typeface="Calibri" panose="020F0502020204030204" pitchFamily="34" charset="0"/>
              </a:rPr>
              <a:t>lijv</a:t>
            </a:r>
            <a:r>
              <a:rPr lang="nl-NL" sz="1900" spc="-10"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n</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i</a:t>
            </a:r>
            <a:r>
              <a:rPr lang="nl-NL" sz="1900" spc="-10" dirty="0">
                <a:latin typeface="Century Gothic" panose="020B0502020202020204" pitchFamily="34" charset="0"/>
                <a:ea typeface="Calibri" panose="020F0502020204030204" pitchFamily="34" charset="0"/>
              </a:rPr>
              <a:t>r</a:t>
            </a:r>
            <a:r>
              <a:rPr lang="nl-NL" sz="1900" dirty="0">
                <a:latin typeface="Century Gothic" panose="020B0502020202020204" pitchFamily="34" charset="0"/>
                <a:ea typeface="Calibri" panose="020F0502020204030204" pitchFamily="34" charset="0"/>
              </a:rPr>
              <a:t>ect</a:t>
            </a:r>
            <a:r>
              <a:rPr lang="nl-NL" sz="1900" spc="10"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le</a:t>
            </a:r>
            <a:r>
              <a:rPr lang="nl-NL" sz="1900" spc="-1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n</a:t>
            </a:r>
            <a:r>
              <a:rPr lang="nl-NL" sz="1900" dirty="0">
                <a:latin typeface="Century Gothic" panose="020B0502020202020204" pitchFamily="34" charset="0"/>
                <a:ea typeface="Calibri" panose="020F0502020204030204" pitchFamily="34" charset="0"/>
              </a:rPr>
              <a:t>ggev</a:t>
            </a:r>
            <a:r>
              <a:rPr lang="nl-NL" sz="1900" spc="-1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nd</a:t>
            </a:r>
            <a:r>
              <a:rPr lang="nl-NL" sz="1900" spc="-10"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n</a:t>
            </a:r>
            <a:r>
              <a:rPr lang="nl-NL" sz="1900" spc="10"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(t</a:t>
            </a:r>
            <a:r>
              <a:rPr lang="nl-NL" sz="1900" dirty="0">
                <a:latin typeface="Century Gothic" panose="020B0502020202020204" pitchFamily="34" charset="0"/>
                <a:ea typeface="Calibri" panose="020F0502020204030204" pitchFamily="34" charset="0"/>
              </a:rPr>
              <a:t>ra</a:t>
            </a:r>
            <a:r>
              <a:rPr lang="nl-NL" sz="1900" spc="-1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n</a:t>
            </a:r>
            <a:r>
              <a:rPr lang="nl-NL" sz="1900" dirty="0">
                <a:latin typeface="Century Gothic" panose="020B0502020202020204" pitchFamily="34" charset="0"/>
                <a:ea typeface="Calibri" panose="020F0502020204030204" pitchFamily="34" charset="0"/>
              </a:rPr>
              <a:t>ers,</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le</a:t>
            </a:r>
            <a:r>
              <a:rPr lang="nl-NL" sz="1900" spc="-1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ers,</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e</a:t>
            </a:r>
            <a:r>
              <a:rPr lang="nl-NL" sz="1900" spc="10" dirty="0">
                <a:latin typeface="Century Gothic" panose="020B0502020202020204" pitchFamily="34" charset="0"/>
                <a:ea typeface="Calibri" panose="020F0502020204030204" pitchFamily="34" charset="0"/>
              </a:rPr>
              <a:t>t</a:t>
            </a:r>
            <a:r>
              <a:rPr lang="nl-NL" sz="1900" spc="-5" dirty="0">
                <a:latin typeface="Century Gothic" panose="020B0502020202020204" pitchFamily="34" charset="0"/>
                <a:ea typeface="Calibri" panose="020F0502020204030204" pitchFamily="34" charset="0"/>
              </a:rPr>
              <a:t>c</a:t>
            </a:r>
            <a:r>
              <a:rPr lang="nl-NL" sz="1900" dirty="0">
                <a:latin typeface="Century Gothic" panose="020B0502020202020204" pitchFamily="34" charset="0"/>
                <a:ea typeface="Calibri" panose="020F0502020204030204" pitchFamily="34" charset="0"/>
              </a:rPr>
              <a:t>.)</a:t>
            </a:r>
            <a:r>
              <a:rPr lang="nl-NL" sz="1900" spc="-5" dirty="0">
                <a:latin typeface="Century Gothic" panose="020B0502020202020204" pitchFamily="34" charset="0"/>
                <a:ea typeface="Calibri" panose="020F0502020204030204" pitchFamily="34" charset="0"/>
              </a:rPr>
              <a:t> p</a:t>
            </a:r>
            <a:r>
              <a:rPr lang="nl-NL" sz="1900" dirty="0">
                <a:latin typeface="Century Gothic" panose="020B0502020202020204" pitchFamily="34" charset="0"/>
                <a:ea typeface="Calibri" panose="020F0502020204030204" pitchFamily="34" charset="0"/>
              </a:rPr>
              <a:t>rim</a:t>
            </a:r>
            <a:r>
              <a:rPr lang="nl-NL" sz="1900" spc="5" dirty="0">
                <a:latin typeface="Century Gothic" panose="020B0502020202020204" pitchFamily="34" charset="0"/>
                <a:ea typeface="Calibri" panose="020F0502020204030204" pitchFamily="34" charset="0"/>
              </a:rPr>
              <a:t>a</a:t>
            </a:r>
            <a:r>
              <a:rPr lang="nl-NL" sz="1900" spc="-10" dirty="0">
                <a:latin typeface="Century Gothic" panose="020B0502020202020204" pitchFamily="34" charset="0"/>
                <a:ea typeface="Calibri" panose="020F0502020204030204" pitchFamily="34" charset="0"/>
              </a:rPr>
              <a:t>i</a:t>
            </a:r>
            <a:r>
              <a:rPr lang="nl-NL" sz="1900" dirty="0">
                <a:latin typeface="Century Gothic" panose="020B0502020202020204" pitchFamily="34" charset="0"/>
                <a:ea typeface="Calibri" panose="020F0502020204030204" pitchFamily="34" charset="0"/>
              </a:rPr>
              <a:t>r</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verantwo</a:t>
            </a:r>
            <a:r>
              <a:rPr lang="nl-NL" sz="1900" spc="5" dirty="0">
                <a:latin typeface="Century Gothic" panose="020B0502020202020204" pitchFamily="34" charset="0"/>
                <a:ea typeface="Calibri" panose="020F0502020204030204" pitchFamily="34" charset="0"/>
              </a:rPr>
              <a:t>o</a:t>
            </a:r>
            <a:r>
              <a:rPr lang="nl-NL" sz="1900" dirty="0">
                <a:latin typeface="Century Gothic" panose="020B0502020202020204" pitchFamily="34" charset="0"/>
                <a:ea typeface="Calibri" panose="020F0502020204030204" pitchFamily="34" charset="0"/>
              </a:rPr>
              <a:t>r</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eli</a:t>
            </a:r>
            <a:r>
              <a:rPr lang="nl-NL" sz="1900" spc="5" dirty="0">
                <a:latin typeface="Century Gothic" panose="020B0502020202020204" pitchFamily="34" charset="0"/>
                <a:ea typeface="Calibri" panose="020F0502020204030204" pitchFamily="34" charset="0"/>
              </a:rPr>
              <a:t>j</a:t>
            </a:r>
            <a:r>
              <a:rPr lang="nl-NL" sz="1900" dirty="0">
                <a:latin typeface="Century Gothic" panose="020B0502020202020204" pitchFamily="34" charset="0"/>
                <a:ea typeface="Calibri" panose="020F0502020204030204" pitchFamily="34" charset="0"/>
              </a:rPr>
              <a:t>k bij incidenten.</a:t>
            </a:r>
          </a:p>
          <a:p>
            <a:pPr>
              <a:spcBef>
                <a:spcPts val="1200"/>
              </a:spcBef>
              <a:spcAft>
                <a:spcPts val="300"/>
              </a:spcAft>
            </a:pPr>
            <a:r>
              <a:rPr lang="nl-NL" sz="1900" dirty="0">
                <a:latin typeface="Century Gothic" panose="020B0502020202020204" pitchFamily="34" charset="0"/>
                <a:ea typeface="Calibri" panose="020F0502020204030204" pitchFamily="34" charset="0"/>
              </a:rPr>
              <a:t>Bij structurele incidenten of meer serieuzere incidenten</a:t>
            </a:r>
            <a:r>
              <a:rPr lang="nl-NL" sz="1900" spc="5" dirty="0">
                <a:latin typeface="Century Gothic" panose="020B0502020202020204" pitchFamily="34" charset="0"/>
                <a:ea typeface="Calibri" panose="020F0502020204030204" pitchFamily="34" charset="0"/>
              </a:rPr>
              <a:t> kunnen de d</a:t>
            </a:r>
            <a:r>
              <a:rPr lang="nl-NL" sz="1900" dirty="0">
                <a:latin typeface="Century Gothic" panose="020B0502020202020204" pitchFamily="34" charset="0"/>
                <a:ea typeface="Calibri" panose="020F0502020204030204" pitchFamily="34" charset="0"/>
              </a:rPr>
              <a:t>i</a:t>
            </a:r>
            <a:r>
              <a:rPr lang="nl-NL" sz="1900" spc="-10" dirty="0">
                <a:latin typeface="Century Gothic" panose="020B0502020202020204" pitchFamily="34" charset="0"/>
                <a:ea typeface="Calibri" panose="020F0502020204030204" pitchFamily="34" charset="0"/>
              </a:rPr>
              <a:t>r</a:t>
            </a:r>
            <a:r>
              <a:rPr lang="nl-NL" sz="1900" dirty="0">
                <a:latin typeface="Century Gothic" panose="020B0502020202020204" pitchFamily="34" charset="0"/>
                <a:ea typeface="Calibri" panose="020F0502020204030204" pitchFamily="34" charset="0"/>
              </a:rPr>
              <a:t>ect</a:t>
            </a:r>
            <a:r>
              <a:rPr lang="nl-NL" sz="1900" spc="10"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le</a:t>
            </a:r>
            <a:r>
              <a:rPr lang="nl-NL" sz="1900" spc="-1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n</a:t>
            </a:r>
            <a:r>
              <a:rPr lang="nl-NL" sz="1900" dirty="0">
                <a:latin typeface="Century Gothic" panose="020B0502020202020204" pitchFamily="34" charset="0"/>
                <a:ea typeface="Calibri" panose="020F0502020204030204" pitchFamily="34" charset="0"/>
              </a:rPr>
              <a:t>ggev</a:t>
            </a:r>
            <a:r>
              <a:rPr lang="nl-NL" sz="1900" spc="-1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n</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n </a:t>
            </a:r>
            <a:r>
              <a:rPr lang="nl-NL" sz="1900" dirty="0">
                <a:latin typeface="Century Gothic" panose="020B0502020202020204" pitchFamily="34" charset="0"/>
                <a:ea typeface="Calibri" panose="020F0502020204030204" pitchFamily="34" charset="0"/>
              </a:rPr>
              <a:t>het Jeugdbestuur of het hoofdbestuur inlichten.</a:t>
            </a:r>
          </a:p>
          <a:p>
            <a:pPr>
              <a:spcBef>
                <a:spcPts val="1200"/>
              </a:spcBef>
              <a:spcAft>
                <a:spcPts val="300"/>
              </a:spcAft>
            </a:pPr>
            <a:r>
              <a:rPr lang="nl-NL" sz="190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n</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i</a:t>
            </a:r>
            <a:r>
              <a:rPr lang="nl-NL" sz="1900" spc="-10"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n</a:t>
            </a:r>
            <a:r>
              <a:rPr lang="nl-NL" sz="1900" spc="10" dirty="0">
                <a:latin typeface="Century Gothic" panose="020B0502020202020204" pitchFamily="34" charset="0"/>
                <a:ea typeface="Calibri" panose="020F0502020204030204" pitchFamily="34" charset="0"/>
              </a:rPr>
              <a:t> er sprake is van ernstig wangedrag of </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ove</a:t>
            </a:r>
            <a:r>
              <a:rPr lang="nl-NL" sz="1900" spc="-10" dirty="0">
                <a:latin typeface="Century Gothic" panose="020B0502020202020204" pitchFamily="34" charset="0"/>
                <a:ea typeface="Calibri" panose="020F0502020204030204" pitchFamily="34" charset="0"/>
              </a:rPr>
              <a:t>r</a:t>
            </a:r>
            <a:r>
              <a:rPr lang="nl-NL" sz="1900" spc="5" dirty="0">
                <a:latin typeface="Century Gothic" panose="020B0502020202020204" pitchFamily="34" charset="0"/>
                <a:ea typeface="Calibri" panose="020F0502020204030204" pitchFamily="34" charset="0"/>
              </a:rPr>
              <a:t>t</a:t>
            </a:r>
            <a:r>
              <a:rPr lang="nl-NL" sz="1900" dirty="0">
                <a:latin typeface="Century Gothic" panose="020B0502020202020204" pitchFamily="34" charset="0"/>
                <a:ea typeface="Calibri" panose="020F0502020204030204" pitchFamily="34" charset="0"/>
              </a:rPr>
              <a:t>r</a:t>
            </a:r>
            <a:r>
              <a:rPr lang="nl-NL" sz="1900" spc="-5" dirty="0">
                <a:latin typeface="Century Gothic" panose="020B0502020202020204" pitchFamily="34" charset="0"/>
                <a:ea typeface="Calibri" panose="020F0502020204030204" pitchFamily="34" charset="0"/>
              </a:rPr>
              <a:t>e</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i</a:t>
            </a:r>
            <a:r>
              <a:rPr lang="nl-NL" sz="1900" spc="5" dirty="0">
                <a:latin typeface="Century Gothic" panose="020B0502020202020204" pitchFamily="34" charset="0"/>
                <a:ea typeface="Calibri" panose="020F0502020204030204" pitchFamily="34" charset="0"/>
              </a:rPr>
              <a:t>n</a:t>
            </a:r>
            <a:r>
              <a:rPr lang="nl-NL" sz="1900" dirty="0">
                <a:latin typeface="Century Gothic" panose="020B0502020202020204" pitchFamily="34" charset="0"/>
                <a:ea typeface="Calibri" panose="020F0502020204030204" pitchFamily="34" charset="0"/>
              </a:rPr>
              <a:t>g</a:t>
            </a:r>
            <a:r>
              <a:rPr lang="nl-NL" sz="1900" spc="-10"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n</a:t>
            </a:r>
            <a:r>
              <a:rPr lang="nl-NL" sz="1900" spc="10"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v</a:t>
            </a:r>
            <a:r>
              <a:rPr lang="nl-NL" sz="1900" spc="-15" dirty="0">
                <a:latin typeface="Century Gothic" panose="020B0502020202020204" pitchFamily="34" charset="0"/>
                <a:ea typeface="Calibri" panose="020F0502020204030204" pitchFamily="34" charset="0"/>
              </a:rPr>
              <a:t>a</a:t>
            </a:r>
            <a:r>
              <a:rPr lang="nl-NL" sz="1900" dirty="0">
                <a:latin typeface="Century Gothic" panose="020B0502020202020204" pitchFamily="34" charset="0"/>
                <a:ea typeface="Calibri" panose="020F0502020204030204" pitchFamily="34" charset="0"/>
              </a:rPr>
              <a:t>n</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me</a:t>
            </a:r>
            <a:r>
              <a:rPr lang="nl-NL" sz="1900" spc="5"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r</a:t>
            </a:r>
            <a:r>
              <a:rPr lang="nl-NL" sz="1900" spc="5" dirty="0">
                <a:latin typeface="Century Gothic" panose="020B0502020202020204" pitchFamily="34" charset="0"/>
                <a:ea typeface="Calibri" panose="020F0502020204030204" pitchFamily="34" charset="0"/>
              </a:rPr>
              <a:t> </a:t>
            </a:r>
            <a:r>
              <a:rPr lang="nl-NL" sz="1900" spc="-15" dirty="0">
                <a:latin typeface="Century Gothic" panose="020B0502020202020204" pitchFamily="34" charset="0"/>
                <a:ea typeface="Calibri" panose="020F0502020204030204" pitchFamily="34" charset="0"/>
              </a:rPr>
              <a:t>s</a:t>
            </a:r>
            <a:r>
              <a:rPr lang="nl-NL" sz="1900" spc="5" dirty="0">
                <a:latin typeface="Century Gothic" panose="020B0502020202020204" pitchFamily="34" charset="0"/>
                <a:ea typeface="Calibri" panose="020F0502020204030204" pitchFamily="34" charset="0"/>
              </a:rPr>
              <a:t>t</a:t>
            </a:r>
            <a:r>
              <a:rPr lang="nl-NL" sz="1900" dirty="0">
                <a:latin typeface="Century Gothic" panose="020B0502020202020204" pitchFamily="34" charset="0"/>
                <a:ea typeface="Calibri" panose="020F0502020204030204" pitchFamily="34" charset="0"/>
              </a:rPr>
              <a:t>r</a:t>
            </a:r>
            <a:r>
              <a:rPr lang="nl-NL" sz="1900" spc="5" dirty="0">
                <a:latin typeface="Century Gothic" panose="020B0502020202020204" pitchFamily="34" charset="0"/>
                <a:ea typeface="Calibri" panose="020F0502020204030204" pitchFamily="34" charset="0"/>
              </a:rPr>
              <a:t>u</a:t>
            </a:r>
            <a:r>
              <a:rPr lang="nl-NL" sz="1900" spc="-5" dirty="0">
                <a:latin typeface="Century Gothic" panose="020B0502020202020204" pitchFamily="34" charset="0"/>
                <a:ea typeface="Calibri" panose="020F0502020204030204" pitchFamily="34" charset="0"/>
              </a:rPr>
              <a:t>ct</a:t>
            </a:r>
            <a:r>
              <a:rPr lang="nl-NL" sz="1900" spc="5" dirty="0">
                <a:latin typeface="Century Gothic" panose="020B0502020202020204" pitchFamily="34" charset="0"/>
                <a:ea typeface="Calibri" panose="020F0502020204030204" pitchFamily="34" charset="0"/>
              </a:rPr>
              <a:t>u</a:t>
            </a:r>
            <a:r>
              <a:rPr lang="nl-NL" sz="1900" dirty="0">
                <a:latin typeface="Century Gothic" panose="020B0502020202020204" pitchFamily="34" charset="0"/>
                <a:ea typeface="Calibri" panose="020F0502020204030204" pitchFamily="34" charset="0"/>
              </a:rPr>
              <a:t>r</a:t>
            </a:r>
            <a:r>
              <a:rPr lang="nl-NL" sz="1900" spc="5" dirty="0">
                <a:latin typeface="Century Gothic" panose="020B0502020202020204" pitchFamily="34" charset="0"/>
                <a:ea typeface="Calibri" panose="020F0502020204030204" pitchFamily="34" charset="0"/>
              </a:rPr>
              <a:t>e</a:t>
            </a:r>
            <a:r>
              <a:rPr lang="nl-NL" sz="1900" dirty="0">
                <a:latin typeface="Century Gothic" panose="020B0502020202020204" pitchFamily="34" charset="0"/>
                <a:ea typeface="Calibri" panose="020F0502020204030204" pitchFamily="34" charset="0"/>
              </a:rPr>
              <a:t>le</a:t>
            </a:r>
            <a:r>
              <a:rPr lang="nl-NL" sz="1900" spc="-5" dirty="0">
                <a:latin typeface="Century Gothic" panose="020B0502020202020204" pitchFamily="34" charset="0"/>
                <a:ea typeface="Calibri" panose="020F0502020204030204" pitchFamily="34" charset="0"/>
              </a:rPr>
              <a:t> </a:t>
            </a:r>
            <a:r>
              <a:rPr lang="nl-NL" sz="1900" dirty="0">
                <a:latin typeface="Century Gothic" panose="020B0502020202020204" pitchFamily="34" charset="0"/>
                <a:ea typeface="Calibri" panose="020F0502020204030204" pitchFamily="34" charset="0"/>
              </a:rPr>
              <a:t>aa</a:t>
            </a:r>
            <a:r>
              <a:rPr lang="nl-NL" sz="1900" spc="-10" dirty="0">
                <a:latin typeface="Century Gothic" panose="020B0502020202020204" pitchFamily="34" charset="0"/>
                <a:ea typeface="Calibri" panose="020F0502020204030204" pitchFamily="34" charset="0"/>
              </a:rPr>
              <a:t>r</a:t>
            </a:r>
            <a:r>
              <a:rPr lang="nl-NL" sz="1900" dirty="0">
                <a:latin typeface="Century Gothic" panose="020B0502020202020204" pitchFamily="34" charset="0"/>
                <a:ea typeface="Calibri" panose="020F0502020204030204" pitchFamily="34" charset="0"/>
              </a:rPr>
              <a:t>d</a:t>
            </a:r>
            <a:r>
              <a:rPr lang="nl-NL" sz="1900" spc="10"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z</a:t>
            </a:r>
            <a:r>
              <a:rPr lang="nl-NL" sz="1900" dirty="0">
                <a:latin typeface="Century Gothic" panose="020B0502020202020204" pitchFamily="34" charset="0"/>
                <a:ea typeface="Calibri" panose="020F0502020204030204" pitchFamily="34" charset="0"/>
              </a:rPr>
              <a:t>i</a:t>
            </a:r>
            <a:r>
              <a:rPr lang="nl-NL" sz="1900" spc="-10" dirty="0">
                <a:latin typeface="Century Gothic" panose="020B0502020202020204" pitchFamily="34" charset="0"/>
                <a:ea typeface="Calibri" panose="020F0502020204030204" pitchFamily="34" charset="0"/>
              </a:rPr>
              <a:t>j</a:t>
            </a:r>
            <a:r>
              <a:rPr lang="nl-NL" sz="1900" dirty="0">
                <a:latin typeface="Century Gothic" panose="020B0502020202020204" pitchFamily="34" charset="0"/>
                <a:ea typeface="Calibri" panose="020F0502020204030204" pitchFamily="34" charset="0"/>
              </a:rPr>
              <a:t>n,</a:t>
            </a:r>
            <a:r>
              <a:rPr lang="nl-NL" sz="1900" spc="10" dirty="0">
                <a:latin typeface="Century Gothic" panose="020B0502020202020204" pitchFamily="34" charset="0"/>
                <a:ea typeface="Calibri" panose="020F0502020204030204" pitchFamily="34" charset="0"/>
              </a:rPr>
              <a:t> </a:t>
            </a:r>
            <a:r>
              <a:rPr lang="nl-NL" sz="1900" spc="-5" dirty="0">
                <a:latin typeface="Century Gothic" panose="020B0502020202020204" pitchFamily="34" charset="0"/>
                <a:ea typeface="Calibri" panose="020F0502020204030204" pitchFamily="34" charset="0"/>
              </a:rPr>
              <a:t>w</a:t>
            </a:r>
            <a:r>
              <a:rPr lang="nl-NL" sz="1900" dirty="0">
                <a:latin typeface="Century Gothic" panose="020B0502020202020204" pitchFamily="34" charset="0"/>
                <a:ea typeface="Calibri" panose="020F0502020204030204" pitchFamily="34" charset="0"/>
              </a:rPr>
              <a:t>or</a:t>
            </a:r>
            <a:r>
              <a:rPr lang="nl-NL" sz="1900" spc="-5" dirty="0">
                <a:latin typeface="Century Gothic" panose="020B0502020202020204" pitchFamily="34" charset="0"/>
                <a:ea typeface="Calibri" panose="020F0502020204030204" pitchFamily="34" charset="0"/>
              </a:rPr>
              <a:t>d</a:t>
            </a:r>
            <a:r>
              <a:rPr lang="nl-NL" sz="1900" dirty="0">
                <a:latin typeface="Century Gothic" panose="020B0502020202020204" pitchFamily="34" charset="0"/>
                <a:ea typeface="Calibri" panose="020F0502020204030204" pitchFamily="34" charset="0"/>
              </a:rPr>
              <a:t>t het Hoofdbestuur ingelicht. </a:t>
            </a:r>
          </a:p>
          <a:p>
            <a:pPr marL="154305">
              <a:spcBef>
                <a:spcPts val="1200"/>
              </a:spcBef>
              <a:spcAft>
                <a:spcPts val="300"/>
              </a:spcAft>
            </a:pPr>
            <a:r>
              <a:rPr lang="nl-NL" sz="1900" dirty="0">
                <a:latin typeface="Century Gothic" panose="020B0502020202020204" pitchFamily="34" charset="0"/>
                <a:ea typeface="Calibri" panose="020F0502020204030204" pitchFamily="34" charset="0"/>
              </a:rPr>
              <a:t>Het Hoofdbestuur kan de FPC om advies vragen.</a:t>
            </a:r>
          </a:p>
          <a:p>
            <a:pPr marL="154305">
              <a:spcBef>
                <a:spcPts val="1200"/>
              </a:spcBef>
              <a:spcAft>
                <a:spcPts val="300"/>
              </a:spcAft>
            </a:pPr>
            <a:r>
              <a:rPr lang="nl-NL" sz="1900" dirty="0">
                <a:latin typeface="Century Gothic" panose="020B0502020202020204" pitchFamily="34" charset="0"/>
                <a:ea typeface="Calibri" panose="020F0502020204030204" pitchFamily="34" charset="0"/>
              </a:rPr>
              <a:t>DE FPC hoort betrokkenen en stelt een advies op</a:t>
            </a:r>
          </a:p>
          <a:p>
            <a:pPr marL="154305">
              <a:spcBef>
                <a:spcPts val="1200"/>
              </a:spcBef>
              <a:spcAft>
                <a:spcPts val="300"/>
              </a:spcAft>
            </a:pPr>
            <a:r>
              <a:rPr lang="nl-NL" sz="1900" dirty="0">
                <a:latin typeface="Century Gothic" panose="020B0502020202020204" pitchFamily="34" charset="0"/>
                <a:cs typeface="Calibri" panose="020F0502020204030204" pitchFamily="34" charset="0"/>
              </a:rPr>
              <a:t>De FPC geeft advies aan HB. </a:t>
            </a:r>
          </a:p>
          <a:p>
            <a:pPr marL="154305">
              <a:spcBef>
                <a:spcPts val="1200"/>
              </a:spcBef>
              <a:spcAft>
                <a:spcPts val="300"/>
              </a:spcAft>
            </a:pPr>
            <a:r>
              <a:rPr lang="nl-NL" sz="1900" dirty="0">
                <a:latin typeface="Century Gothic" panose="020B0502020202020204" pitchFamily="34" charset="0"/>
                <a:cs typeface="Calibri" panose="020F0502020204030204" pitchFamily="34" charset="0"/>
              </a:rPr>
              <a:t>Het HB beoordeelt aan de hand van het advies wat de eventuele strafmaat is.</a:t>
            </a:r>
          </a:p>
        </p:txBody>
      </p:sp>
    </p:spTree>
    <p:extLst>
      <p:ext uri="{BB962C8B-B14F-4D97-AF65-F5344CB8AC3E}">
        <p14:creationId xmlns:p14="http://schemas.microsoft.com/office/powerpoint/2010/main" val="403001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Respect</a:t>
            </a:r>
          </a:p>
        </p:txBody>
      </p:sp>
      <p:sp>
        <p:nvSpPr>
          <p:cNvPr id="3" name="Tijdelijke aanduiding voor inhoud 2"/>
          <p:cNvSpPr>
            <a:spLocks noGrp="1"/>
          </p:cNvSpPr>
          <p:nvPr>
            <p:ph idx="1"/>
          </p:nvPr>
        </p:nvSpPr>
        <p:spPr>
          <a:xfrm>
            <a:off x="1104293" y="1591523"/>
            <a:ext cx="9730721" cy="4195481"/>
          </a:xfrm>
        </p:spPr>
        <p:txBody>
          <a:bodyPr>
            <a:normAutofit fontScale="70000" lnSpcReduction="20000"/>
          </a:bodyPr>
          <a:lstStyle/>
          <a:p>
            <a:r>
              <a:rPr lang="nl-NL" sz="2600" dirty="0"/>
              <a:t>Als leider/trainer bent u het visitekaartje van Be Quick. U bent verantwoordelijk voor uw spelers, maar u heeft ook een voorbeeldrol</a:t>
            </a:r>
          </a:p>
          <a:p>
            <a:r>
              <a:rPr lang="nl-NL" sz="2600" dirty="0"/>
              <a:t>Bij Be Quick staat respect en sportiviteit hoog in het vaandel. Dit betekent in de praktijk:</a:t>
            </a:r>
          </a:p>
          <a:p>
            <a:pPr lvl="1"/>
            <a:r>
              <a:rPr lang="nl-NL" sz="2300" dirty="0"/>
              <a:t>We laten iedereen in zijn waarde en hebben respect voor elkaar;</a:t>
            </a:r>
          </a:p>
          <a:p>
            <a:pPr lvl="1"/>
            <a:r>
              <a:rPr lang="nl-NL" sz="2300" dirty="0"/>
              <a:t>We hebben respect voor de tegenstander en de scheidsrechter;</a:t>
            </a:r>
          </a:p>
          <a:p>
            <a:pPr lvl="1"/>
            <a:r>
              <a:rPr lang="nl-NL" sz="2300" dirty="0"/>
              <a:t>We hebben respect voor elkaars eigendommen en die laten we ook met rust. Zo laten wij bijvoorbeeld de kleedkamer na gebruik netjes achter ongeacht of wij uit of thuis spelen;</a:t>
            </a:r>
          </a:p>
          <a:p>
            <a:pPr lvl="1"/>
            <a:r>
              <a:rPr lang="nl-NL" sz="2300" dirty="0"/>
              <a:t>We hebben geen commentaar op de scheidsrechter; de scheidsrechter beslist;</a:t>
            </a:r>
          </a:p>
          <a:p>
            <a:pPr lvl="1"/>
            <a:r>
              <a:rPr lang="nl-NL" sz="2300" dirty="0"/>
              <a:t>Wanneer we het veld aflopen, geven we de tegenstander en scheidsrechter een hand;</a:t>
            </a:r>
          </a:p>
          <a:p>
            <a:pPr marL="400050" lvl="1" indent="0">
              <a:buNone/>
            </a:pPr>
            <a:r>
              <a:rPr lang="en-US" sz="2600" dirty="0"/>
              <a:t>W</a:t>
            </a:r>
            <a:r>
              <a:rPr lang="nl-NL" sz="2600" dirty="0"/>
              <a:t>ij verwachten dat u uw spelers hierop </a:t>
            </a:r>
            <a:r>
              <a:rPr lang="nl-NL" sz="2600" dirty="0" err="1"/>
              <a:t>coached</a:t>
            </a:r>
            <a:r>
              <a:rPr lang="nl-NL" sz="2600" dirty="0"/>
              <a:t> en aanspreekt als dat nodig is</a:t>
            </a:r>
            <a:endParaRPr lang="en-US" sz="2600" dirty="0"/>
          </a:p>
          <a:p>
            <a:r>
              <a:rPr lang="en-US" sz="2600" dirty="0"/>
              <a:t>E</a:t>
            </a:r>
            <a:r>
              <a:rPr lang="nl-NL" sz="2600" dirty="0" err="1"/>
              <a:t>rnstige</a:t>
            </a:r>
            <a:r>
              <a:rPr lang="nl-NL" sz="2600" dirty="0"/>
              <a:t> overtredingen zullen worden gemeld bij de </a:t>
            </a:r>
            <a:r>
              <a:rPr lang="nl-NL" sz="2600" dirty="0" err="1"/>
              <a:t>FairPlay</a:t>
            </a:r>
            <a:r>
              <a:rPr lang="nl-NL" sz="2600" dirty="0"/>
              <a:t> commissie. Deze commissie staat los van het HB en mag zelfstandig straffen opleggen.</a:t>
            </a:r>
          </a:p>
          <a:p>
            <a:r>
              <a:rPr lang="nl-NL" sz="2600" dirty="0"/>
              <a:t>Zie</a:t>
            </a:r>
            <a:r>
              <a:rPr lang="nl-NL" sz="2600" dirty="0">
                <a:hlinkClick r:id="rId2"/>
              </a:rPr>
              <a:t> http://www.bequick28.nl/club/normen-en-waarden</a:t>
            </a:r>
            <a:endParaRPr lang="nl-NL" sz="26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4</a:t>
            </a:fld>
            <a:endParaRPr lang="en-US" dirty="0"/>
          </a:p>
        </p:txBody>
      </p:sp>
      <p:sp>
        <p:nvSpPr>
          <p:cNvPr id="8" name="Tekstvak 7">
            <a:extLst>
              <a:ext uri="{FF2B5EF4-FFF2-40B4-BE49-F238E27FC236}">
                <a16:creationId xmlns:a16="http://schemas.microsoft.com/office/drawing/2014/main" id="{AAA484CC-854A-4694-8CB6-A8D34D99A2DA}"/>
              </a:ext>
            </a:extLst>
          </p:cNvPr>
          <p:cNvSpPr txBox="1"/>
          <p:nvPr/>
        </p:nvSpPr>
        <p:spPr>
          <a:xfrm>
            <a:off x="7499760" y="-16449"/>
            <a:ext cx="2969704" cy="369332"/>
          </a:xfrm>
          <a:prstGeom prst="rect">
            <a:avLst/>
          </a:prstGeom>
          <a:noFill/>
        </p:spPr>
        <p:txBody>
          <a:bodyPr wrap="square" rtlCol="0">
            <a:spAutoFit/>
          </a:bodyPr>
          <a:lstStyle/>
          <a:p>
            <a:pPr algn="r"/>
            <a:r>
              <a:rPr lang="en-US" dirty="0"/>
              <a:t>ALGEMEEN</a:t>
            </a:r>
            <a:endParaRPr lang="nl-NL" dirty="0"/>
          </a:p>
        </p:txBody>
      </p:sp>
      <p:pic>
        <p:nvPicPr>
          <p:cNvPr id="13" name="Afbeelding 12">
            <a:extLst>
              <a:ext uri="{FF2B5EF4-FFF2-40B4-BE49-F238E27FC236}">
                <a16:creationId xmlns:a16="http://schemas.microsoft.com/office/drawing/2014/main" id="{6E6CB2E9-0B18-4B8D-975B-C6D208A33485}"/>
              </a:ext>
            </a:extLst>
          </p:cNvPr>
          <p:cNvPicPr>
            <a:picLocks noChangeAspect="1"/>
          </p:cNvPicPr>
          <p:nvPr/>
        </p:nvPicPr>
        <p:blipFill>
          <a:blip r:embed="rId4"/>
          <a:stretch>
            <a:fillRect/>
          </a:stretch>
        </p:blipFill>
        <p:spPr>
          <a:xfrm>
            <a:off x="8870007" y="5536504"/>
            <a:ext cx="3321993" cy="1321496"/>
          </a:xfrm>
          <a:prstGeom prst="rect">
            <a:avLst/>
          </a:prstGeom>
        </p:spPr>
      </p:pic>
    </p:spTree>
    <p:extLst>
      <p:ext uri="{BB962C8B-B14F-4D97-AF65-F5344CB8AC3E}">
        <p14:creationId xmlns:p14="http://schemas.microsoft.com/office/powerpoint/2010/main" val="4256577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Rondvraag</a:t>
            </a:r>
          </a:p>
        </p:txBody>
      </p:sp>
      <p:pic>
        <p:nvPicPr>
          <p:cNvPr id="7" name="Tijdelijke aanduiding voor inhoud 6"/>
          <p:cNvPicPr>
            <a:picLocks noGrp="1" noChangeAspect="1"/>
          </p:cNvPicPr>
          <p:nvPr>
            <p:ph idx="1"/>
          </p:nvPr>
        </p:nvPicPr>
        <p:blipFill>
          <a:blip r:embed="rId2"/>
          <a:stretch>
            <a:fillRect/>
          </a:stretch>
        </p:blipFill>
        <p:spPr>
          <a:xfrm>
            <a:off x="3356732" y="2341760"/>
            <a:ext cx="5247619" cy="3485714"/>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205322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Aanspreekpunten</a:t>
            </a:r>
          </a:p>
        </p:txBody>
      </p:sp>
      <p:sp>
        <p:nvSpPr>
          <p:cNvPr id="3" name="Tijdelijke aanduiding voor inhoud 2"/>
          <p:cNvSpPr>
            <a:spLocks noGrp="1"/>
          </p:cNvSpPr>
          <p:nvPr>
            <p:ph idx="1"/>
          </p:nvPr>
        </p:nvSpPr>
        <p:spPr>
          <a:xfrm>
            <a:off x="1103313" y="2052919"/>
            <a:ext cx="8792250" cy="2535860"/>
          </a:xfrm>
        </p:spPr>
        <p:txBody>
          <a:bodyPr>
            <a:normAutofit/>
          </a:bodyPr>
          <a:lstStyle/>
          <a:p>
            <a:r>
              <a:rPr lang="nl-NL" sz="1800" dirty="0"/>
              <a:t>In eerste instantie is de betreffende afdeling (jeugd/dames/senioren) het aanspreekpunt voor voetbalzaken.</a:t>
            </a:r>
          </a:p>
          <a:p>
            <a:r>
              <a:rPr lang="nl-NL" sz="1800" dirty="0"/>
              <a:t>Heb je iemand anders nodig, kijk dan op de website bij “contact”. Hier staan alle commissies en besturen vermeld, inclusief telefoonnummers en e-mailadressen.</a:t>
            </a:r>
          </a:p>
          <a:p>
            <a:r>
              <a:rPr lang="nl-NL" sz="1800" dirty="0"/>
              <a:t>Zie </a:t>
            </a:r>
            <a:r>
              <a:rPr lang="nl-NL" sz="1800" dirty="0">
                <a:hlinkClick r:id="rId2"/>
              </a:rPr>
              <a:t>http://www.bequick28.nl/contactpersonen</a:t>
            </a:r>
            <a:endParaRPr lang="nl-NL" sz="1800" dirty="0"/>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5</a:t>
            </a:fld>
            <a:endParaRPr lang="en-US" dirty="0"/>
          </a:p>
        </p:txBody>
      </p:sp>
      <p:sp>
        <p:nvSpPr>
          <p:cNvPr id="8" name="Tekstvak 7">
            <a:extLst>
              <a:ext uri="{FF2B5EF4-FFF2-40B4-BE49-F238E27FC236}">
                <a16:creationId xmlns:a16="http://schemas.microsoft.com/office/drawing/2014/main" id="{AAA484CC-854A-4694-8CB6-A8D34D99A2DA}"/>
              </a:ext>
            </a:extLst>
          </p:cNvPr>
          <p:cNvSpPr txBox="1"/>
          <p:nvPr/>
        </p:nvSpPr>
        <p:spPr>
          <a:xfrm>
            <a:off x="7499760" y="-16449"/>
            <a:ext cx="2969704" cy="369332"/>
          </a:xfrm>
          <a:prstGeom prst="rect">
            <a:avLst/>
          </a:prstGeom>
          <a:noFill/>
        </p:spPr>
        <p:txBody>
          <a:bodyPr wrap="square" rtlCol="0">
            <a:spAutoFit/>
          </a:bodyPr>
          <a:lstStyle/>
          <a:p>
            <a:pPr algn="r"/>
            <a:r>
              <a:rPr lang="en-US" dirty="0"/>
              <a:t>ALGEMEEN</a:t>
            </a:r>
            <a:endParaRPr lang="nl-NL" dirty="0"/>
          </a:p>
        </p:txBody>
      </p:sp>
      <p:pic>
        <p:nvPicPr>
          <p:cNvPr id="9" name="Afbeelding 8">
            <a:extLst>
              <a:ext uri="{FF2B5EF4-FFF2-40B4-BE49-F238E27FC236}">
                <a16:creationId xmlns:a16="http://schemas.microsoft.com/office/drawing/2014/main" id="{A8EF3DDD-8664-4B0A-9CAE-3C5A5EC16B94}"/>
              </a:ext>
            </a:extLst>
          </p:cNvPr>
          <p:cNvPicPr>
            <a:picLocks noChangeAspect="1"/>
          </p:cNvPicPr>
          <p:nvPr/>
        </p:nvPicPr>
        <p:blipFill>
          <a:blip r:embed="rId4"/>
          <a:stretch>
            <a:fillRect/>
          </a:stretch>
        </p:blipFill>
        <p:spPr>
          <a:xfrm>
            <a:off x="8718116" y="3629743"/>
            <a:ext cx="3465338" cy="3228257"/>
          </a:xfrm>
          <a:prstGeom prst="rect">
            <a:avLst/>
          </a:prstGeom>
        </p:spPr>
      </p:pic>
    </p:spTree>
    <p:extLst>
      <p:ext uri="{BB962C8B-B14F-4D97-AF65-F5344CB8AC3E}">
        <p14:creationId xmlns:p14="http://schemas.microsoft.com/office/powerpoint/2010/main" val="234387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Velden</a:t>
            </a:r>
          </a:p>
        </p:txBody>
      </p:sp>
      <p:sp>
        <p:nvSpPr>
          <p:cNvPr id="3" name="Tijdelijke aanduiding voor inhoud 2"/>
          <p:cNvSpPr>
            <a:spLocks noGrp="1"/>
          </p:cNvSpPr>
          <p:nvPr>
            <p:ph idx="1"/>
          </p:nvPr>
        </p:nvSpPr>
        <p:spPr/>
        <p:txBody>
          <a:bodyPr/>
          <a:lstStyle/>
          <a:p>
            <a:r>
              <a:rPr lang="nl-NL" sz="1800" dirty="0"/>
              <a:t>Laat de velden schoon achter, gooi eventuele tape, flesjes, etc. in de prullenbakken.</a:t>
            </a:r>
          </a:p>
          <a:p>
            <a:r>
              <a:rPr lang="nl-NL" sz="1800" dirty="0"/>
              <a:t>Ben je het elftal wat als laatst voetbalt: zet de cornerpalen in het ballenhok.</a:t>
            </a:r>
          </a:p>
          <a:p>
            <a:r>
              <a:rPr lang="nl-NL" sz="1800" dirty="0"/>
              <a:t>Ben je het elftal wat als laatst met pupillendoelen voetbalt, verwijder deze dan van het veld: zet deze op de daarvoor bestemde plaatsen (niet over de hekken zetten!!)</a:t>
            </a:r>
          </a:p>
          <a:p>
            <a:r>
              <a:rPr lang="nl-NL" sz="1800" dirty="0"/>
              <a:t>Niet roken op een kunstgrasveld!</a:t>
            </a:r>
          </a:p>
          <a:p>
            <a:r>
              <a:rPr lang="nl-NL" sz="1800" dirty="0"/>
              <a:t>Niet roken rondom </a:t>
            </a:r>
            <a:r>
              <a:rPr lang="nl-NL" sz="1800" dirty="0" err="1"/>
              <a:t>dugouts</a:t>
            </a:r>
            <a:r>
              <a:rPr lang="nl-NL" sz="1800" dirty="0"/>
              <a:t>.</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6</a:t>
            </a:fld>
            <a:endParaRPr lang="en-US" dirty="0"/>
          </a:p>
        </p:txBody>
      </p:sp>
      <p:pic>
        <p:nvPicPr>
          <p:cNvPr id="5" name="Afbeelding 4"/>
          <p:cNvPicPr>
            <a:picLocks noChangeAspect="1"/>
          </p:cNvPicPr>
          <p:nvPr/>
        </p:nvPicPr>
        <p:blipFill>
          <a:blip r:embed="rId3"/>
          <a:stretch>
            <a:fillRect/>
          </a:stretch>
        </p:blipFill>
        <p:spPr>
          <a:xfrm>
            <a:off x="10106286" y="4800857"/>
            <a:ext cx="2085714" cy="2057143"/>
          </a:xfrm>
          <a:prstGeom prst="rect">
            <a:avLst/>
          </a:prstGeom>
        </p:spPr>
      </p:pic>
      <p:sp>
        <p:nvSpPr>
          <p:cNvPr id="7" name="Tekstvak 6">
            <a:extLst>
              <a:ext uri="{FF2B5EF4-FFF2-40B4-BE49-F238E27FC236}">
                <a16:creationId xmlns:a16="http://schemas.microsoft.com/office/drawing/2014/main" id="{B8614675-0469-437E-86EC-70F06A3B042B}"/>
              </a:ext>
            </a:extLst>
          </p:cNvPr>
          <p:cNvSpPr txBox="1"/>
          <p:nvPr/>
        </p:nvSpPr>
        <p:spPr>
          <a:xfrm>
            <a:off x="7499760" y="-16449"/>
            <a:ext cx="2969704" cy="369332"/>
          </a:xfrm>
          <a:prstGeom prst="rect">
            <a:avLst/>
          </a:prstGeom>
          <a:noFill/>
        </p:spPr>
        <p:txBody>
          <a:bodyPr wrap="square" rtlCol="0">
            <a:spAutoFit/>
          </a:bodyPr>
          <a:lstStyle/>
          <a:p>
            <a:pPr algn="r"/>
            <a:r>
              <a:rPr lang="en-US" dirty="0"/>
              <a:t>ALGEMEEN</a:t>
            </a:r>
            <a:endParaRPr lang="nl-NL" dirty="0"/>
          </a:p>
        </p:txBody>
      </p:sp>
    </p:spTree>
    <p:extLst>
      <p:ext uri="{BB962C8B-B14F-4D97-AF65-F5344CB8AC3E}">
        <p14:creationId xmlns:p14="http://schemas.microsoft.com/office/powerpoint/2010/main" val="39443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Kleedkamers</a:t>
            </a:r>
          </a:p>
        </p:txBody>
      </p:sp>
      <p:sp>
        <p:nvSpPr>
          <p:cNvPr id="3" name="Tijdelijke aanduiding voor inhoud 2"/>
          <p:cNvSpPr>
            <a:spLocks noGrp="1"/>
          </p:cNvSpPr>
          <p:nvPr>
            <p:ph idx="1"/>
          </p:nvPr>
        </p:nvSpPr>
        <p:spPr/>
        <p:txBody>
          <a:bodyPr/>
          <a:lstStyle/>
          <a:p>
            <a:r>
              <a:rPr lang="nl-NL" sz="1800" dirty="0"/>
              <a:t>Zorg dat je, na zowel trainingen als wedstrijden, de kleedkamer schoon oplevert. Maak je spelers hiervoor verantwoordelijk maar controleer het als leider of trainer wel altijd.</a:t>
            </a:r>
          </a:p>
          <a:p>
            <a:r>
              <a:rPr lang="nl-NL" sz="1800" dirty="0"/>
              <a:t>Kom je in een smerige kleedkamer, meld dit dan bij het wedstrijdsecretariaat.</a:t>
            </a:r>
          </a:p>
          <a:p>
            <a:r>
              <a:rPr lang="nl-NL" sz="1800" dirty="0"/>
              <a:t>Wij doen er alles aan om diefstal en vernieling in de kleedkamers te voorkomen maar het advies is geen waardevolle spullen of dure merkkleding in de kleedkamer achter te laten</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7</a:t>
            </a:fld>
            <a:endParaRPr lang="en-US" dirty="0"/>
          </a:p>
        </p:txBody>
      </p:sp>
      <p:pic>
        <p:nvPicPr>
          <p:cNvPr id="7" name="Afbeelding 6"/>
          <p:cNvPicPr>
            <a:picLocks noChangeAspect="1"/>
          </p:cNvPicPr>
          <p:nvPr/>
        </p:nvPicPr>
        <p:blipFill>
          <a:blip r:embed="rId3"/>
          <a:stretch>
            <a:fillRect/>
          </a:stretch>
        </p:blipFill>
        <p:spPr>
          <a:xfrm>
            <a:off x="10138186" y="3782860"/>
            <a:ext cx="2053814" cy="3075140"/>
          </a:xfrm>
          <a:prstGeom prst="rect">
            <a:avLst/>
          </a:prstGeom>
        </p:spPr>
      </p:pic>
      <p:sp>
        <p:nvSpPr>
          <p:cNvPr id="8" name="Tekstvak 7">
            <a:extLst>
              <a:ext uri="{FF2B5EF4-FFF2-40B4-BE49-F238E27FC236}">
                <a16:creationId xmlns:a16="http://schemas.microsoft.com/office/drawing/2014/main" id="{0B5E5C4D-FBF9-4214-8669-5BEDC46F7811}"/>
              </a:ext>
            </a:extLst>
          </p:cNvPr>
          <p:cNvSpPr txBox="1"/>
          <p:nvPr/>
        </p:nvSpPr>
        <p:spPr>
          <a:xfrm>
            <a:off x="7499760" y="-16449"/>
            <a:ext cx="2969704" cy="369332"/>
          </a:xfrm>
          <a:prstGeom prst="rect">
            <a:avLst/>
          </a:prstGeom>
          <a:noFill/>
        </p:spPr>
        <p:txBody>
          <a:bodyPr wrap="square" rtlCol="0">
            <a:spAutoFit/>
          </a:bodyPr>
          <a:lstStyle/>
          <a:p>
            <a:pPr algn="r"/>
            <a:r>
              <a:rPr lang="en-US" dirty="0"/>
              <a:t>ALGEMEEN</a:t>
            </a:r>
            <a:endParaRPr lang="nl-NL" dirty="0"/>
          </a:p>
        </p:txBody>
      </p:sp>
    </p:spTree>
    <p:extLst>
      <p:ext uri="{BB962C8B-B14F-4D97-AF65-F5344CB8AC3E}">
        <p14:creationId xmlns:p14="http://schemas.microsoft.com/office/powerpoint/2010/main" val="28004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Tassenrek	</a:t>
            </a:r>
          </a:p>
        </p:txBody>
      </p:sp>
      <p:sp>
        <p:nvSpPr>
          <p:cNvPr id="3" name="Tijdelijke aanduiding voor inhoud 2"/>
          <p:cNvSpPr>
            <a:spLocks noGrp="1"/>
          </p:cNvSpPr>
          <p:nvPr>
            <p:ph idx="1"/>
          </p:nvPr>
        </p:nvSpPr>
        <p:spPr/>
        <p:txBody>
          <a:bodyPr/>
          <a:lstStyle/>
          <a:p>
            <a:r>
              <a:rPr lang="nl-NL" sz="1800" dirty="0"/>
              <a:t>Het verzoek aan iedereen om de tassen niet op de grond in de hal te deponeren of mee te nemen in de kantine. Plaats deze in de tassenrekken. Zeker op doordeweekse trainingsdagen</a:t>
            </a:r>
            <a:r>
              <a:rPr lang="nl-NL" dirty="0"/>
              <a: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8</a:t>
            </a:fld>
            <a:endParaRPr lang="en-US" dirty="0"/>
          </a:p>
        </p:txBody>
      </p:sp>
      <p:sp>
        <p:nvSpPr>
          <p:cNvPr id="8" name="Tekstvak 7">
            <a:extLst>
              <a:ext uri="{FF2B5EF4-FFF2-40B4-BE49-F238E27FC236}">
                <a16:creationId xmlns:a16="http://schemas.microsoft.com/office/drawing/2014/main" id="{65CEE69D-FD8C-462A-B84F-102D74112D35}"/>
              </a:ext>
            </a:extLst>
          </p:cNvPr>
          <p:cNvSpPr txBox="1"/>
          <p:nvPr/>
        </p:nvSpPr>
        <p:spPr>
          <a:xfrm>
            <a:off x="7499760" y="-16449"/>
            <a:ext cx="2969704" cy="369332"/>
          </a:xfrm>
          <a:prstGeom prst="rect">
            <a:avLst/>
          </a:prstGeom>
          <a:noFill/>
        </p:spPr>
        <p:txBody>
          <a:bodyPr wrap="square" rtlCol="0">
            <a:spAutoFit/>
          </a:bodyPr>
          <a:lstStyle/>
          <a:p>
            <a:pPr algn="r"/>
            <a:r>
              <a:rPr lang="en-US" dirty="0"/>
              <a:t>ALGEMEEN</a:t>
            </a:r>
            <a:endParaRPr lang="nl-NL" dirty="0"/>
          </a:p>
        </p:txBody>
      </p:sp>
      <p:pic>
        <p:nvPicPr>
          <p:cNvPr id="5" name="Afbeelding 4"/>
          <p:cNvPicPr>
            <a:picLocks noChangeAspect="1"/>
          </p:cNvPicPr>
          <p:nvPr/>
        </p:nvPicPr>
        <p:blipFill>
          <a:blip r:embed="rId3"/>
          <a:stretch>
            <a:fillRect/>
          </a:stretch>
        </p:blipFill>
        <p:spPr>
          <a:xfrm>
            <a:off x="9883739" y="4549739"/>
            <a:ext cx="2308261" cy="2308261"/>
          </a:xfrm>
          <a:prstGeom prst="rect">
            <a:avLst/>
          </a:prstGeom>
          <a:solidFill>
            <a:schemeClr val="tx1"/>
          </a:solidFill>
        </p:spPr>
      </p:pic>
    </p:spTree>
    <p:extLst>
      <p:ext uri="{BB962C8B-B14F-4D97-AF65-F5344CB8AC3E}">
        <p14:creationId xmlns:p14="http://schemas.microsoft.com/office/powerpoint/2010/main" val="110360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8930" y="452718"/>
            <a:ext cx="7801904" cy="1400530"/>
          </a:xfrm>
        </p:spPr>
        <p:txBody>
          <a:bodyPr/>
          <a:lstStyle/>
          <a:p>
            <a:r>
              <a:rPr lang="nl-NL" dirty="0"/>
              <a:t>Vergaderruimtes</a:t>
            </a:r>
          </a:p>
        </p:txBody>
      </p:sp>
      <p:sp>
        <p:nvSpPr>
          <p:cNvPr id="3" name="Tijdelijke aanduiding voor inhoud 2"/>
          <p:cNvSpPr>
            <a:spLocks noGrp="1"/>
          </p:cNvSpPr>
          <p:nvPr>
            <p:ph idx="1"/>
          </p:nvPr>
        </p:nvSpPr>
        <p:spPr>
          <a:xfrm>
            <a:off x="1103312" y="1736035"/>
            <a:ext cx="9481181" cy="4512365"/>
          </a:xfrm>
        </p:spPr>
        <p:txBody>
          <a:bodyPr>
            <a:normAutofit/>
          </a:bodyPr>
          <a:lstStyle/>
          <a:p>
            <a:r>
              <a:rPr lang="nl-NL" sz="1800" dirty="0"/>
              <a:t>Wil je een vergaderruimte bespreken (bestuurskamer, wedstrijd-bespreekkamer of de ontvangstkamer), dan kan je dit aanvragen door een e-mail te zenden naar  </a:t>
            </a:r>
            <a:r>
              <a:rPr lang="nl-NL" sz="1800" dirty="0">
                <a:hlinkClick r:id="rId2"/>
              </a:rPr>
              <a:t>jandegunst@bequick28.nl</a:t>
            </a:r>
            <a:r>
              <a:rPr lang="nl-NL" sz="1800" dirty="0"/>
              <a:t>. </a:t>
            </a:r>
          </a:p>
          <a:p>
            <a:r>
              <a:rPr lang="en-US" sz="1800" dirty="0" err="1"/>
              <a:t>Alle</a:t>
            </a:r>
            <a:r>
              <a:rPr lang="en-US" sz="1800" dirty="0"/>
              <a:t> </a:t>
            </a:r>
            <a:r>
              <a:rPr lang="en-US" sz="1800" dirty="0" err="1"/>
              <a:t>activiteiten</a:t>
            </a:r>
            <a:r>
              <a:rPr lang="en-US" sz="1800" dirty="0"/>
              <a:t>/</a:t>
            </a:r>
            <a:r>
              <a:rPr lang="en-US" sz="1800" dirty="0" err="1"/>
              <a:t>vergaderingen</a:t>
            </a:r>
            <a:r>
              <a:rPr lang="en-US" sz="1800" dirty="0"/>
              <a:t> </a:t>
            </a:r>
            <a:r>
              <a:rPr lang="en-US" sz="1800" dirty="0" err="1"/>
              <a:t>worden</a:t>
            </a:r>
            <a:r>
              <a:rPr lang="en-US" sz="1800" dirty="0"/>
              <a:t> op de </a:t>
            </a:r>
            <a:r>
              <a:rPr lang="en-US" sz="1800" dirty="0" err="1"/>
              <a:t>activiteitenkalender</a:t>
            </a:r>
            <a:r>
              <a:rPr lang="en-US" sz="1800" dirty="0"/>
              <a:t> </a:t>
            </a:r>
            <a:r>
              <a:rPr lang="en-US" sz="1800" dirty="0" err="1"/>
              <a:t>geplaatst</a:t>
            </a:r>
            <a:r>
              <a:rPr lang="en-US" sz="1800" dirty="0"/>
              <a:t>.</a:t>
            </a:r>
            <a:r>
              <a:rPr lang="nl-NL" sz="1800" dirty="0"/>
              <a:t> Zie </a:t>
            </a:r>
            <a:r>
              <a:rPr lang="nl-NL" sz="1800" dirty="0">
                <a:hlinkClick r:id="rId3"/>
              </a:rPr>
              <a:t>http://www.bequick28.nl/activiteiten</a:t>
            </a:r>
            <a:endParaRPr lang="nl-NL" sz="1800" dirty="0"/>
          </a:p>
          <a:p>
            <a:r>
              <a:rPr lang="nl-NL" sz="1800" dirty="0"/>
              <a:t>De standaard elftallen kunnen voor de zaterdag de </a:t>
            </a:r>
            <a:r>
              <a:rPr lang="nl-NL" sz="1800" dirty="0" err="1"/>
              <a:t>wedstrijdbespreekkamer</a:t>
            </a:r>
            <a:r>
              <a:rPr lang="nl-NL" sz="1800" dirty="0"/>
              <a:t> zelf online reserveren via de website van BQ. Zie </a:t>
            </a:r>
            <a:r>
              <a:rPr lang="nl-NL" sz="1800" dirty="0">
                <a:hlinkClick r:id="rId4"/>
              </a:rPr>
              <a:t>http://www.bequick28.nl/wedstrijden/bespreken-wedstrijdbespreekkamer</a:t>
            </a:r>
            <a:endParaRPr lang="nl-NL" sz="1800" dirty="0"/>
          </a:p>
          <a:p>
            <a:endParaRPr lang="nl-NL" sz="1800" dirty="0"/>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838325" cy="828675"/>
          </a:xfrm>
          <a:prstGeom prst="rect">
            <a:avLst/>
          </a:prstGeom>
        </p:spPr>
      </p:pic>
      <p:sp>
        <p:nvSpPr>
          <p:cNvPr id="6" name="Tijdelijke aanduiding voor dianummer 5"/>
          <p:cNvSpPr>
            <a:spLocks noGrp="1"/>
          </p:cNvSpPr>
          <p:nvPr>
            <p:ph type="sldNum" sz="quarter" idx="12"/>
          </p:nvPr>
        </p:nvSpPr>
        <p:spPr/>
        <p:txBody>
          <a:bodyPr/>
          <a:lstStyle/>
          <a:p>
            <a:fld id="{D57F1E4F-1CFF-5643-939E-02111984F565}" type="slidenum">
              <a:rPr lang="en-US" smtClean="0"/>
              <a:t>9</a:t>
            </a:fld>
            <a:endParaRPr lang="en-US" dirty="0"/>
          </a:p>
        </p:txBody>
      </p:sp>
      <p:pic>
        <p:nvPicPr>
          <p:cNvPr id="7" name="Afbeelding 6"/>
          <p:cNvPicPr>
            <a:picLocks noChangeAspect="1"/>
          </p:cNvPicPr>
          <p:nvPr/>
        </p:nvPicPr>
        <p:blipFill>
          <a:blip r:embed="rId6"/>
          <a:stretch>
            <a:fillRect/>
          </a:stretch>
        </p:blipFill>
        <p:spPr>
          <a:xfrm>
            <a:off x="8525642" y="5343786"/>
            <a:ext cx="3666357" cy="1514213"/>
          </a:xfrm>
          <a:prstGeom prst="rect">
            <a:avLst/>
          </a:prstGeom>
        </p:spPr>
      </p:pic>
      <p:sp>
        <p:nvSpPr>
          <p:cNvPr id="8" name="Tekstvak 7">
            <a:extLst>
              <a:ext uri="{FF2B5EF4-FFF2-40B4-BE49-F238E27FC236}">
                <a16:creationId xmlns:a16="http://schemas.microsoft.com/office/drawing/2014/main" id="{F0299C8A-57D4-4E00-AF61-A79F27E0A065}"/>
              </a:ext>
            </a:extLst>
          </p:cNvPr>
          <p:cNvSpPr txBox="1"/>
          <p:nvPr/>
        </p:nvSpPr>
        <p:spPr>
          <a:xfrm>
            <a:off x="5673012" y="-16449"/>
            <a:ext cx="4796452" cy="369332"/>
          </a:xfrm>
          <a:prstGeom prst="rect">
            <a:avLst/>
          </a:prstGeom>
          <a:noFill/>
        </p:spPr>
        <p:txBody>
          <a:bodyPr wrap="square" rtlCol="0">
            <a:spAutoFit/>
          </a:bodyPr>
          <a:lstStyle/>
          <a:p>
            <a:pPr algn="r"/>
            <a:r>
              <a:rPr lang="en-US" dirty="0"/>
              <a:t>ALGEMEEN</a:t>
            </a:r>
            <a:endParaRPr lang="nl-NL" dirty="0"/>
          </a:p>
        </p:txBody>
      </p:sp>
    </p:spTree>
    <p:extLst>
      <p:ext uri="{BB962C8B-B14F-4D97-AF65-F5344CB8AC3E}">
        <p14:creationId xmlns:p14="http://schemas.microsoft.com/office/powerpoint/2010/main" val="3513668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500</TotalTime>
  <Words>2619</Words>
  <Application>Microsoft Office PowerPoint</Application>
  <PresentationFormat>Breedbeeld</PresentationFormat>
  <Paragraphs>289</Paragraphs>
  <Slides>40</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40</vt:i4>
      </vt:variant>
    </vt:vector>
  </HeadingPairs>
  <TitlesOfParts>
    <vt:vector size="48" baseType="lpstr">
      <vt:lpstr>Arial</vt:lpstr>
      <vt:lpstr>Calibri</vt:lpstr>
      <vt:lpstr>Century Gothic</vt:lpstr>
      <vt:lpstr>Symbol</vt:lpstr>
      <vt:lpstr>Times New Roman</vt:lpstr>
      <vt:lpstr>Wingdings</vt:lpstr>
      <vt:lpstr>Wingdings 3</vt:lpstr>
      <vt:lpstr>Ion</vt:lpstr>
      <vt:lpstr>Bijeenkomst leiders en trainers </vt:lpstr>
      <vt:lpstr>Agenda</vt:lpstr>
      <vt:lpstr>Algemeen</vt:lpstr>
      <vt:lpstr>Respect</vt:lpstr>
      <vt:lpstr>Aanspreekpunten</vt:lpstr>
      <vt:lpstr>Velden</vt:lpstr>
      <vt:lpstr>Kleedkamers</vt:lpstr>
      <vt:lpstr>Tassenrek </vt:lpstr>
      <vt:lpstr>Vergaderruimtes</vt:lpstr>
      <vt:lpstr>EHBO / Defibrilator / Brancard</vt:lpstr>
      <vt:lpstr>Evenementen / acties</vt:lpstr>
      <vt:lpstr>PEC Zwolle</vt:lpstr>
      <vt:lpstr>Kleding en materialen</vt:lpstr>
      <vt:lpstr>Kleding</vt:lpstr>
      <vt:lpstr>Sleutels</vt:lpstr>
      <vt:lpstr>Wedstrijdzaken</vt:lpstr>
      <vt:lpstr>Algemeen</vt:lpstr>
      <vt:lpstr>Verplaatsen wedstrijden</vt:lpstr>
      <vt:lpstr>mDWF</vt:lpstr>
      <vt:lpstr>Scheidsrechters</vt:lpstr>
      <vt:lpstr>Toernooien </vt:lpstr>
      <vt:lpstr>Taakverdeling</vt:lpstr>
      <vt:lpstr>Vrijwilligerswerk</vt:lpstr>
      <vt:lpstr>Vrijwilligerswerk</vt:lpstr>
      <vt:lpstr>Vrijwilligersbijdrage</vt:lpstr>
      <vt:lpstr>PR &amp; Social media</vt:lpstr>
      <vt:lpstr>Website / Facebook / Twitter</vt:lpstr>
      <vt:lpstr>Leden-/contributie-administratie</vt:lpstr>
      <vt:lpstr>Ledenadministratie</vt:lpstr>
      <vt:lpstr>Contributieadministratie </vt:lpstr>
      <vt:lpstr>Contributieadministratie </vt:lpstr>
      <vt:lpstr>Sponsoring</vt:lpstr>
      <vt:lpstr>Sponsoring</vt:lpstr>
      <vt:lpstr>FairPlay</vt:lpstr>
      <vt:lpstr>PowerPoint-presentatie</vt:lpstr>
      <vt:lpstr>PowerPoint-presentatie</vt:lpstr>
      <vt:lpstr>PowerPoint-presentatie</vt:lpstr>
      <vt:lpstr>PowerPoint-presentatie</vt:lpstr>
      <vt:lpstr>PowerPoint-presentatie</vt:lpstr>
      <vt:lpstr>Rondvraag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Bijeenkomst leiders en trainers</dc:title>
  <dc:creator>Jan de Gunst</dc:creator>
  <cp:lastModifiedBy>Jan de Gunst</cp:lastModifiedBy>
  <cp:revision>75</cp:revision>
  <dcterms:created xsi:type="dcterms:W3CDTF">2014-09-11T20:15:08Z</dcterms:created>
  <dcterms:modified xsi:type="dcterms:W3CDTF">2017-10-02T09:46:36Z</dcterms:modified>
</cp:coreProperties>
</file>